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57" r:id="rId5"/>
    <p:sldId id="258" r:id="rId6"/>
    <p:sldId id="259" r:id="rId7"/>
    <p:sldId id="260" r:id="rId8"/>
    <p:sldId id="261" r:id="rId9"/>
    <p:sldId id="262" r:id="rId10"/>
    <p:sldId id="263" r:id="rId11"/>
    <p:sldId id="264" r:id="rId12"/>
    <p:sldId id="265" r:id="rId13"/>
    <p:sldId id="267" r:id="rId14"/>
    <p:sldId id="268" r:id="rId15"/>
    <p:sldId id="269" r:id="rId16"/>
    <p:sldId id="270" r:id="rId17"/>
    <p:sldId id="27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6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6B800"/>
    <a:srgbClr val="FFFFFF"/>
    <a:srgbClr val="66FF66"/>
    <a:srgbClr val="3333CC"/>
    <a:srgbClr val="FF0000"/>
    <a:srgbClr val="33CCFF"/>
    <a:srgbClr val="CC9900"/>
    <a:srgbClr val="FFFF00"/>
    <a:srgbClr val="FFCC00"/>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9" autoAdjust="0"/>
    <p:restoredTop sz="94660"/>
  </p:normalViewPr>
  <p:slideViewPr>
    <p:cSldViewPr snapToGrid="0" showGuides="1">
      <p:cViewPr varScale="1">
        <p:scale>
          <a:sx n="74" d="100"/>
          <a:sy n="74" d="100"/>
        </p:scale>
        <p:origin x="108" y="762"/>
      </p:cViewPr>
      <p:guideLst>
        <p:guide orient="horz" pos="2160"/>
        <p:guide pos="3840"/>
        <p:guide pos="26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CF6B04-1EBD-4541-937D-BF6CB59832D5}" type="datetimeFigureOut">
              <a:rPr lang="en-US" smtClean="0"/>
              <a:t>8/25/2021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FCF462-9499-4653-BDDD-1EE52DDD29E7}" type="slidenum">
              <a:rPr lang="en-US" smtClean="0"/>
              <a:t>‹#›</a:t>
            </a:fld>
            <a:endParaRPr lang="en-US"/>
          </a:p>
        </p:txBody>
      </p:sp>
    </p:spTree>
    <p:extLst>
      <p:ext uri="{BB962C8B-B14F-4D97-AF65-F5344CB8AC3E}">
        <p14:creationId xmlns:p14="http://schemas.microsoft.com/office/powerpoint/2010/main" val="1214704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07996" y="2733963"/>
            <a:ext cx="7222836" cy="609745"/>
          </a:xfrm>
        </p:spPr>
        <p:txBody>
          <a:bodyPr anchor="b">
            <a:normAutofit/>
          </a:bodyPr>
          <a:lstStyle>
            <a:lvl1pPr algn="l">
              <a:defRPr sz="3600" b="1">
                <a:solidFill>
                  <a:srgbClr val="76B800"/>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11" name="Rectangle 6"/>
          <p:cNvSpPr>
            <a:spLocks noChangeArrowheads="1"/>
          </p:cNvSpPr>
          <p:nvPr userDrawn="1"/>
        </p:nvSpPr>
        <p:spPr bwMode="auto">
          <a:xfrm>
            <a:off x="593725" y="6665191"/>
            <a:ext cx="2674938" cy="111125"/>
          </a:xfrm>
          <a:prstGeom prst="rect">
            <a:avLst/>
          </a:prstGeom>
          <a:noFill/>
          <a:ln w="12700">
            <a:noFill/>
            <a:miter lim="800000"/>
            <a:headEnd type="none" w="sm" len="sm"/>
            <a:tailEnd type="none" w="sm" len="sm"/>
          </a:ln>
        </p:spPr>
        <p:txBody>
          <a:bodyPr lIns="9143" tIns="9143" rIns="9143" bIns="9143">
            <a:spAutoFit/>
          </a:bodyPr>
          <a:lstStyle/>
          <a:p>
            <a:pPr defTabSz="820738" eaLnBrk="0" fontAlgn="base" hangingPunct="0">
              <a:spcBef>
                <a:spcPct val="0"/>
              </a:spcBef>
              <a:spcAft>
                <a:spcPct val="0"/>
              </a:spcAft>
              <a:defRPr/>
            </a:pPr>
            <a:r>
              <a:rPr lang="en-US" sz="600" dirty="0">
                <a:solidFill>
                  <a:srgbClr val="000000"/>
                </a:solidFill>
                <a:latin typeface="Arial" charset="0"/>
              </a:rPr>
              <a:t>Copyright © 2018 Boeing. All rights reserved.</a:t>
            </a:r>
          </a:p>
        </p:txBody>
      </p:sp>
      <p:sp>
        <p:nvSpPr>
          <p:cNvPr id="12" name="Rectangle 76"/>
          <p:cNvSpPr>
            <a:spLocks noGrp="1" noChangeArrowheads="1"/>
          </p:cNvSpPr>
          <p:nvPr>
            <p:ph type="sldNum" sz="quarter" idx="4"/>
          </p:nvPr>
        </p:nvSpPr>
        <p:spPr bwMode="auto">
          <a:xfrm>
            <a:off x="9503929" y="6585096"/>
            <a:ext cx="2501900" cy="217488"/>
          </a:xfrm>
          <a:prstGeom prst="rect">
            <a:avLst/>
          </a:prstGeom>
          <a:ln>
            <a:miter lim="800000"/>
            <a:headEnd/>
            <a:tailEnd/>
          </a:ln>
        </p:spPr>
        <p:txBody>
          <a:bodyPr vert="horz" wrap="square" lIns="8206" tIns="8206" rIns="8206" bIns="8206" numCol="1" anchor="t" anchorCtr="0" compatLnSpc="1">
            <a:prstTxWarp prst="textNoShape">
              <a:avLst/>
            </a:prstTxWarp>
          </a:bodyPr>
          <a:lstStyle>
            <a:lvl1pPr eaLnBrk="0" hangingPunct="0">
              <a:spcBef>
                <a:spcPct val="25000"/>
              </a:spcBef>
              <a:buClr>
                <a:srgbClr val="0038A8"/>
              </a:buClr>
              <a:defRPr sz="700">
                <a:solidFill>
                  <a:srgbClr val="000000"/>
                </a:solidFill>
              </a:defRPr>
            </a:lvl1pPr>
          </a:lstStyle>
          <a:p>
            <a:pPr>
              <a:defRPr/>
            </a:pPr>
            <a:fld id="{ABCFE861-BC7E-4059-B553-8BB542C1D4EE}" type="slidenum">
              <a:rPr lang="en-US"/>
              <a:pPr>
                <a:defRPr/>
              </a:pPr>
              <a:t>‹#›</a:t>
            </a:fld>
            <a:endParaRPr lang="en-US"/>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621400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840985-6AA4-46EF-ABF3-17F9FDAF44E6}" type="slidenum">
              <a:rPr lang="en-US" smtClean="0"/>
              <a:t>‹#›</a:t>
            </a:fld>
            <a:endParaRPr lang="en-US"/>
          </a:p>
        </p:txBody>
      </p:sp>
    </p:spTree>
    <p:extLst>
      <p:ext uri="{BB962C8B-B14F-4D97-AF65-F5344CB8AC3E}">
        <p14:creationId xmlns:p14="http://schemas.microsoft.com/office/powerpoint/2010/main" val="3179954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840985-6AA4-46EF-ABF3-17F9FDAF44E6}" type="slidenum">
              <a:rPr lang="en-US" smtClean="0"/>
              <a:t>‹#›</a:t>
            </a:fld>
            <a:endParaRPr lang="en-US"/>
          </a:p>
        </p:txBody>
      </p:sp>
    </p:spTree>
    <p:extLst>
      <p:ext uri="{BB962C8B-B14F-4D97-AF65-F5344CB8AC3E}">
        <p14:creationId xmlns:p14="http://schemas.microsoft.com/office/powerpoint/2010/main" val="4025871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 y="0"/>
            <a:ext cx="12191991" cy="1435099"/>
          </a:xfrm>
          <a:prstGeom prst="rect">
            <a:avLst/>
          </a:prstGeom>
        </p:spPr>
      </p:pic>
      <p:sp>
        <p:nvSpPr>
          <p:cNvPr id="2" name="Title 1"/>
          <p:cNvSpPr>
            <a:spLocks noGrp="1"/>
          </p:cNvSpPr>
          <p:nvPr>
            <p:ph type="title"/>
          </p:nvPr>
        </p:nvSpPr>
        <p:spPr/>
        <p:txBody>
          <a:bodyPr>
            <a:normAutofit/>
          </a:bodyPr>
          <a:lstStyle>
            <a:lvl1pPr>
              <a:defRPr sz="2800" b="1">
                <a:solidFill>
                  <a:srgbClr val="77B800"/>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228600" indent="-228600">
              <a:buClr>
                <a:srgbClr val="76B800"/>
              </a:buClr>
              <a:buSzPct val="80000"/>
              <a:buFont typeface="Wingdings" panose="05000000000000000000" pitchFamily="2" charset="2"/>
              <a:buChar char="§"/>
              <a:defRPr>
                <a:latin typeface="Arial" panose="020B0604020202020204" pitchFamily="34" charset="0"/>
                <a:cs typeface="Arial" panose="020B0604020202020204" pitchFamily="34" charset="0"/>
              </a:defRPr>
            </a:lvl1pPr>
            <a:lvl2pPr marL="685800" indent="-228600">
              <a:buClr>
                <a:srgbClr val="76B800"/>
              </a:buClr>
              <a:buSzPct val="80000"/>
              <a:buFont typeface="Wingdings" panose="05000000000000000000" pitchFamily="2" charset="2"/>
              <a:buChar char="§"/>
              <a:defRPr>
                <a:latin typeface="Arial" panose="020B0604020202020204" pitchFamily="34" charset="0"/>
                <a:cs typeface="Arial" panose="020B0604020202020204" pitchFamily="34" charset="0"/>
              </a:defRPr>
            </a:lvl2pPr>
            <a:lvl3pPr marL="1143000" indent="-228600">
              <a:buClr>
                <a:srgbClr val="76B800"/>
              </a:buClr>
              <a:buSzPct val="80000"/>
              <a:buFont typeface="Wingdings" panose="05000000000000000000" pitchFamily="2" charset="2"/>
              <a:buChar char="§"/>
              <a:defRPr>
                <a:latin typeface="Arial" panose="020B0604020202020204" pitchFamily="34" charset="0"/>
                <a:cs typeface="Arial" panose="020B0604020202020204" pitchFamily="34" charset="0"/>
              </a:defRPr>
            </a:lvl3pPr>
            <a:lvl4pPr marL="1600200" indent="-228600">
              <a:buClr>
                <a:srgbClr val="76B800"/>
              </a:buClr>
              <a:buSzPct val="80000"/>
              <a:buFont typeface="Wingdings" panose="05000000000000000000" pitchFamily="2" charset="2"/>
              <a:buChar char="§"/>
              <a:defRPr>
                <a:latin typeface="Arial" panose="020B0604020202020204" pitchFamily="34" charset="0"/>
                <a:cs typeface="Arial" panose="020B0604020202020204" pitchFamily="34" charset="0"/>
              </a:defRPr>
            </a:lvl4pPr>
            <a:lvl5pPr marL="2057400" indent="-228600">
              <a:buClr>
                <a:srgbClr val="76B800"/>
              </a:buClr>
              <a:buSzPct val="80000"/>
              <a:buFont typeface="Wingdings" panose="05000000000000000000" pitchFamily="2" charset="2"/>
              <a:buChar char="§"/>
              <a:defRPr>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840985-6AA4-46EF-ABF3-17F9FDAF44E6}" type="slidenum">
              <a:rPr lang="en-US" smtClean="0"/>
              <a:t>‹#›</a:t>
            </a:fld>
            <a:endParaRPr lang="en-US"/>
          </a:p>
        </p:txBody>
      </p:sp>
    </p:spTree>
    <p:extLst>
      <p:ext uri="{BB962C8B-B14F-4D97-AF65-F5344CB8AC3E}">
        <p14:creationId xmlns:p14="http://schemas.microsoft.com/office/powerpoint/2010/main" val="2692981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840985-6AA4-46EF-ABF3-17F9FDAF44E6}" type="slidenum">
              <a:rPr lang="en-US" smtClean="0"/>
              <a:t>‹#›</a:t>
            </a:fld>
            <a:endParaRPr lang="en-US"/>
          </a:p>
        </p:txBody>
      </p:sp>
    </p:spTree>
    <p:extLst>
      <p:ext uri="{BB962C8B-B14F-4D97-AF65-F5344CB8AC3E}">
        <p14:creationId xmlns:p14="http://schemas.microsoft.com/office/powerpoint/2010/main" val="1219394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840985-6AA4-46EF-ABF3-17F9FDAF44E6}" type="slidenum">
              <a:rPr lang="en-US" smtClean="0"/>
              <a:t>‹#›</a:t>
            </a:fld>
            <a:endParaRPr lang="en-US"/>
          </a:p>
        </p:txBody>
      </p:sp>
    </p:spTree>
    <p:extLst>
      <p:ext uri="{BB962C8B-B14F-4D97-AF65-F5344CB8AC3E}">
        <p14:creationId xmlns:p14="http://schemas.microsoft.com/office/powerpoint/2010/main" val="3602837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840985-6AA4-46EF-ABF3-17F9FDAF44E6}" type="slidenum">
              <a:rPr lang="en-US" smtClean="0"/>
              <a:t>‹#›</a:t>
            </a:fld>
            <a:endParaRPr lang="en-US"/>
          </a:p>
        </p:txBody>
      </p:sp>
    </p:spTree>
    <p:extLst>
      <p:ext uri="{BB962C8B-B14F-4D97-AF65-F5344CB8AC3E}">
        <p14:creationId xmlns:p14="http://schemas.microsoft.com/office/powerpoint/2010/main" val="2508095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840985-6AA4-46EF-ABF3-17F9FDAF44E6}" type="slidenum">
              <a:rPr lang="en-US" smtClean="0"/>
              <a:t>‹#›</a:t>
            </a:fld>
            <a:endParaRPr lang="en-US"/>
          </a:p>
        </p:txBody>
      </p:sp>
    </p:spTree>
    <p:extLst>
      <p:ext uri="{BB962C8B-B14F-4D97-AF65-F5344CB8AC3E}">
        <p14:creationId xmlns:p14="http://schemas.microsoft.com/office/powerpoint/2010/main" val="297619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840985-6AA4-46EF-ABF3-17F9FDAF44E6}" type="slidenum">
              <a:rPr lang="en-US" smtClean="0"/>
              <a:t>‹#›</a:t>
            </a:fld>
            <a:endParaRPr lang="en-US"/>
          </a:p>
        </p:txBody>
      </p:sp>
    </p:spTree>
    <p:extLst>
      <p:ext uri="{BB962C8B-B14F-4D97-AF65-F5344CB8AC3E}">
        <p14:creationId xmlns:p14="http://schemas.microsoft.com/office/powerpoint/2010/main" val="55697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840985-6AA4-46EF-ABF3-17F9FDAF44E6}" type="slidenum">
              <a:rPr lang="en-US" smtClean="0"/>
              <a:t>‹#›</a:t>
            </a:fld>
            <a:endParaRPr lang="en-US"/>
          </a:p>
        </p:txBody>
      </p:sp>
    </p:spTree>
    <p:extLst>
      <p:ext uri="{BB962C8B-B14F-4D97-AF65-F5344CB8AC3E}">
        <p14:creationId xmlns:p14="http://schemas.microsoft.com/office/powerpoint/2010/main" val="3454356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840985-6AA4-46EF-ABF3-17F9FDAF44E6}" type="slidenum">
              <a:rPr lang="en-US" smtClean="0"/>
              <a:t>‹#›</a:t>
            </a:fld>
            <a:endParaRPr lang="en-US"/>
          </a:p>
        </p:txBody>
      </p:sp>
    </p:spTree>
    <p:extLst>
      <p:ext uri="{BB962C8B-B14F-4D97-AF65-F5344CB8AC3E}">
        <p14:creationId xmlns:p14="http://schemas.microsoft.com/office/powerpoint/2010/main" val="1141538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840985-6AA4-46EF-ABF3-17F9FDAF44E6}" type="slidenum">
              <a:rPr lang="en-US" smtClean="0"/>
              <a:t>‹#›</a:t>
            </a:fld>
            <a:endParaRPr lang="en-US"/>
          </a:p>
        </p:txBody>
      </p:sp>
    </p:spTree>
    <p:extLst>
      <p:ext uri="{BB962C8B-B14F-4D97-AF65-F5344CB8AC3E}">
        <p14:creationId xmlns:p14="http://schemas.microsoft.com/office/powerpoint/2010/main" val="11171367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hyperlink" Target="http://active.boeing.com/doingbiz/d14426/index.cfm" TargetMode="External"/><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2894" y="173621"/>
            <a:ext cx="8448505" cy="1113365"/>
          </a:xfrm>
        </p:spPr>
        <p:txBody>
          <a:bodyPr>
            <a:normAutofit/>
          </a:bodyPr>
          <a:lstStyle/>
          <a:p>
            <a:r>
              <a:rPr lang="en-US" sz="2400" dirty="0" smtClean="0"/>
              <a:t>Define </a:t>
            </a:r>
            <a:r>
              <a:rPr lang="en-US" sz="2400" dirty="0"/>
              <a:t>the activities to be performed throughout the FAI process and identify the responsible organizations for those </a:t>
            </a:r>
            <a:r>
              <a:rPr lang="en-US" sz="2400" dirty="0" smtClean="0"/>
              <a:t>activities</a:t>
            </a:r>
            <a:endParaRPr lang="en-US" sz="2400" dirty="0"/>
          </a:p>
        </p:txBody>
      </p:sp>
      <p:sp>
        <p:nvSpPr>
          <p:cNvPr id="5" name="Rectangle 4"/>
          <p:cNvSpPr/>
          <p:nvPr/>
        </p:nvSpPr>
        <p:spPr>
          <a:xfrm>
            <a:off x="0" y="-4014"/>
            <a:ext cx="1366985" cy="1380744"/>
          </a:xfrm>
          <a:prstGeom prst="rect">
            <a:avLst/>
          </a:prstGeom>
          <a:solidFill>
            <a:srgbClr val="76B800"/>
          </a:solidFill>
          <a:ln>
            <a:noFill/>
          </a:ln>
        </p:spPr>
        <p:txBody>
          <a:bodyPr wrap="square" lIns="91440" tIns="45720" rIns="91440" bIns="45720">
            <a:spAutoFit/>
          </a:bodyPr>
          <a:lstStyle/>
          <a:p>
            <a:pPr algn="ctr"/>
            <a:r>
              <a:rPr lang="en-US" sz="8200" b="1" dirty="0" smtClean="0">
                <a:solidFill>
                  <a:schemeClr val="bg1"/>
                </a:solidFill>
                <a:latin typeface="Arial" panose="020B0604020202020204" pitchFamily="34" charset="0"/>
                <a:cs typeface="Arial" panose="020B0604020202020204" pitchFamily="34" charset="0"/>
              </a:rPr>
              <a:t>1</a:t>
            </a:r>
            <a:endParaRPr lang="en-US" sz="8200" b="1" cap="none" spc="0" dirty="0">
              <a:ln w="12700" cmpd="sng">
                <a:solidFill>
                  <a:schemeClr val="accent4"/>
                </a:solidFill>
                <a:prstDash val="solid"/>
              </a:ln>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aphicFrame>
        <p:nvGraphicFramePr>
          <p:cNvPr id="8" name="Table 7"/>
          <p:cNvGraphicFramePr>
            <a:graphicFrameLocks noGrp="1"/>
          </p:cNvGraphicFramePr>
          <p:nvPr>
            <p:extLst>
              <p:ext uri="{D42A27DB-BD31-4B8C-83A1-F6EECF244321}">
                <p14:modId xmlns:p14="http://schemas.microsoft.com/office/powerpoint/2010/main" val="1948032628"/>
              </p:ext>
            </p:extLst>
          </p:nvPr>
        </p:nvGraphicFramePr>
        <p:xfrm>
          <a:off x="0" y="1376731"/>
          <a:ext cx="12192000" cy="5396392"/>
        </p:xfrm>
        <a:graphic>
          <a:graphicData uri="http://schemas.openxmlformats.org/drawingml/2006/table">
            <a:tbl>
              <a:tblPr firstRow="1" bandRow="1">
                <a:tableStyleId>{5C22544A-7EE6-4342-B048-85BDC9FD1C3A}</a:tableStyleId>
              </a:tblPr>
              <a:tblGrid>
                <a:gridCol w="6088751"/>
                <a:gridCol w="6103249"/>
              </a:tblGrid>
              <a:tr h="3269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dirty="0" smtClean="0">
                          <a:ln>
                            <a:noFill/>
                          </a:ln>
                          <a:solidFill>
                            <a:prstClr val="white"/>
                          </a:solidFill>
                          <a:effectLst/>
                          <a:uLnTx/>
                          <a:uFillTx/>
                          <a:latin typeface="Arial" panose="020B0604020202020204" pitchFamily="34" charset="0"/>
                          <a:ea typeface="+mn-ea"/>
                          <a:cs typeface="Arial" panose="020B0604020202020204" pitchFamily="34" charset="0"/>
                        </a:rPr>
                        <a:t>Requirements</a:t>
                      </a:r>
                      <a:endParaRPr kumimoji="0" lang="en-US" sz="1400" b="1" i="0" u="none" strike="noStrike" kern="1200" cap="none" spc="0" normalizeH="0" baseline="0" dirty="0">
                        <a:ln>
                          <a:noFill/>
                        </a:ln>
                        <a:solidFill>
                          <a:prstClr val="white"/>
                        </a:solidFill>
                        <a:effectLst/>
                        <a:uLnTx/>
                        <a:uFillTx/>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Background</a:t>
                      </a:r>
                      <a:endParaRPr lang="en-US" sz="1400" dirty="0" smtClean="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r>
              <a:tr h="2763947">
                <a:tc>
                  <a:txBody>
                    <a:bodyPr/>
                    <a:lstStyle/>
                    <a:p>
                      <a:pPr marL="111125" marR="0" lvl="0" indent="-111125"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dk1"/>
                          </a:solidFill>
                          <a:latin typeface="Arial" panose="020B0604020202020204" pitchFamily="34" charset="0"/>
                          <a:ea typeface="+mn-ea"/>
                          <a:cs typeface="Arial" panose="020B0604020202020204" pitchFamily="34" charset="0"/>
                        </a:rPr>
                        <a:t>AS9102B 4.2b</a:t>
                      </a:r>
                      <a:r>
                        <a:rPr lang="en-US" sz="1200" kern="1200" dirty="0" smtClean="0">
                          <a:solidFill>
                            <a:schemeClr val="dk1"/>
                          </a:solidFill>
                          <a:latin typeface="Arial" panose="020B0604020202020204" pitchFamily="34" charset="0"/>
                          <a:ea typeface="+mn-ea"/>
                          <a:cs typeface="Arial" panose="020B0604020202020204" pitchFamily="34" charset="0"/>
                        </a:rPr>
                        <a:t>: FAI planning shall address the activities to be performed throughout the FAI process and identify the responsible organizations for those activities.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smtClean="0">
                          <a:latin typeface="Arial" panose="020B0604020202020204" pitchFamily="34" charset="0"/>
                          <a:cs typeface="Arial" panose="020B0604020202020204" pitchFamily="34" charset="0"/>
                        </a:rPr>
                        <a:t>First Article Inspection (FAI)</a:t>
                      </a:r>
                      <a:r>
                        <a:rPr lang="en-US" sz="1200" baseline="0" dirty="0" smtClean="0">
                          <a:latin typeface="Arial" panose="020B0604020202020204" pitchFamily="34" charset="0"/>
                          <a:cs typeface="Arial" panose="020B0604020202020204" pitchFamily="34" charset="0"/>
                        </a:rPr>
                        <a:t> is a verb.  The FAI process involves actions from multiple functions to be coordinated in order to meet all requirements in support of on-time delivery of conforming parts. Successful FAI planning will identify and ensure clarity of the responsibilities for each individual contributing to the FAI process, such as:</a:t>
                      </a:r>
                    </a:p>
                    <a:p>
                      <a:pPr marL="285750" indent="-285750" algn="l">
                        <a:buFont typeface="Arial" panose="020B0604020202020204" pitchFamily="34" charset="0"/>
                        <a:buChar char="•"/>
                      </a:pPr>
                      <a:r>
                        <a:rPr lang="en-US" sz="1200" baseline="0" dirty="0" smtClean="0">
                          <a:latin typeface="Arial" panose="020B0604020202020204" pitchFamily="34" charset="0"/>
                          <a:cs typeface="Arial" panose="020B0604020202020204" pitchFamily="34" charset="0"/>
                        </a:rPr>
                        <a:t>FAI scheduling, resource availability, performance and effectiveness metrics</a:t>
                      </a:r>
                    </a:p>
                    <a:p>
                      <a:pPr marL="285750" indent="-285750" algn="l">
                        <a:buFont typeface="Arial" panose="020B0604020202020204" pitchFamily="34" charset="0"/>
                        <a:buChar char="•"/>
                      </a:pPr>
                      <a:r>
                        <a:rPr lang="en-US" sz="1200" baseline="0" dirty="0" smtClean="0">
                          <a:latin typeface="Arial" panose="020B0604020202020204" pitchFamily="34" charset="0"/>
                          <a:cs typeface="Arial" panose="020B0604020202020204" pitchFamily="34" charset="0"/>
                        </a:rPr>
                        <a:t>FAI training applicable to each affected organization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aseline="0" dirty="0" smtClean="0">
                          <a:latin typeface="Arial" panose="020B0604020202020204" pitchFamily="34" charset="0"/>
                          <a:cs typeface="Arial" panose="020B0604020202020204" pitchFamily="34" charset="0"/>
                        </a:rPr>
                        <a:t>Design characteristic accountability, including DPD extraction</a:t>
                      </a:r>
                    </a:p>
                    <a:p>
                      <a:pPr marL="285750" indent="-285750" algn="l">
                        <a:buFont typeface="Arial" panose="020B0604020202020204" pitchFamily="34" charset="0"/>
                        <a:buChar char="•"/>
                      </a:pPr>
                      <a:r>
                        <a:rPr lang="en-US" sz="1200" baseline="0" dirty="0" smtClean="0">
                          <a:latin typeface="Arial" panose="020B0604020202020204" pitchFamily="34" charset="0"/>
                          <a:cs typeface="Arial" panose="020B0604020202020204" pitchFamily="34" charset="0"/>
                        </a:rPr>
                        <a:t>FAI inspection plan creation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aseline="0" dirty="0" smtClean="0">
                          <a:latin typeface="Arial" panose="020B0604020202020204" pitchFamily="34" charset="0"/>
                          <a:cs typeface="Arial" panose="020B0604020202020204" pitchFamily="34" charset="0"/>
                        </a:rPr>
                        <a:t>Gauge and tooling selection</a:t>
                      </a:r>
                    </a:p>
                    <a:p>
                      <a:pPr marL="285750" indent="-285750" algn="l">
                        <a:buFont typeface="Arial" panose="020B0604020202020204" pitchFamily="34" charset="0"/>
                        <a:buChar char="•"/>
                      </a:pPr>
                      <a:r>
                        <a:rPr lang="en-US" sz="1200" baseline="0" dirty="0" smtClean="0">
                          <a:latin typeface="Arial" panose="020B0604020202020204" pitchFamily="34" charset="0"/>
                          <a:cs typeface="Arial" panose="020B0604020202020204" pitchFamily="34" charset="0"/>
                        </a:rPr>
                        <a:t>External sources (e.g. qualified sources, special processing, raw material suppliers)</a:t>
                      </a:r>
                    </a:p>
                    <a:p>
                      <a:pPr marL="285750" indent="-285750" algn="l">
                        <a:buFont typeface="Arial" panose="020B0604020202020204" pitchFamily="34" charset="0"/>
                        <a:buChar char="•"/>
                      </a:pPr>
                      <a:r>
                        <a:rPr lang="en-US" sz="1200" baseline="0" dirty="0" smtClean="0">
                          <a:latin typeface="Arial" panose="020B0604020202020204" pitchFamily="34" charset="0"/>
                          <a:cs typeface="Arial" panose="020B0604020202020204" pitchFamily="34" charset="0"/>
                        </a:rPr>
                        <a:t>Documentation collection</a:t>
                      </a:r>
                    </a:p>
                    <a:p>
                      <a:pPr marL="285750" indent="-285750" algn="l">
                        <a:buFont typeface="Arial" panose="020B0604020202020204" pitchFamily="34" charset="0"/>
                        <a:buChar char="•"/>
                      </a:pPr>
                      <a:r>
                        <a:rPr lang="en-US" sz="1200" baseline="0" dirty="0" smtClean="0">
                          <a:latin typeface="Arial" panose="020B0604020202020204" pitchFamily="34" charset="0"/>
                          <a:cs typeface="Arial" panose="020B0604020202020204" pitchFamily="34" charset="0"/>
                        </a:rPr>
                        <a:t>Determination of objective evidence to support attribute acceptance</a:t>
                      </a:r>
                    </a:p>
                    <a:p>
                      <a:pPr marL="285750" indent="-285750" algn="l">
                        <a:buFont typeface="Arial" panose="020B0604020202020204" pitchFamily="34" charset="0"/>
                        <a:buChar char="•"/>
                      </a:pPr>
                      <a:r>
                        <a:rPr lang="en-US" sz="1200" baseline="0" dirty="0" smtClean="0">
                          <a:latin typeface="Arial" panose="020B0604020202020204" pitchFamily="34" charset="0"/>
                          <a:cs typeface="Arial" panose="020B0604020202020204" pitchFamily="34" charset="0"/>
                        </a:rPr>
                        <a:t>FAIR creation, evaluation and approval</a:t>
                      </a:r>
                    </a:p>
                    <a:p>
                      <a:pPr marL="285750" indent="-285750" algn="l">
                        <a:buFont typeface="Arial" panose="020B0604020202020204" pitchFamily="34" charset="0"/>
                        <a:buChar char="•"/>
                      </a:pPr>
                      <a:r>
                        <a:rPr lang="en-US" sz="1200" baseline="0" dirty="0" smtClean="0">
                          <a:latin typeface="Arial" panose="020B0604020202020204" pitchFamily="34" charset="0"/>
                          <a:cs typeface="Arial" panose="020B0604020202020204" pitchFamily="34" charset="0"/>
                        </a:rPr>
                        <a:t>Change review and identification of changes requiring an updated FAI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69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Next Steps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Example / Opportunity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r>
              <a:tr h="1961885">
                <a:tc>
                  <a:txBody>
                    <a:bodyPr/>
                    <a:lstStyle/>
                    <a:p>
                      <a:pPr marL="228600" indent="-228600">
                        <a:buFont typeface="+mj-lt"/>
                        <a:buAutoNum type="arabicPeriod"/>
                      </a:pPr>
                      <a:r>
                        <a:rPr lang="en-US" sz="1200" baseline="0" dirty="0" smtClean="0">
                          <a:latin typeface="Arial" panose="020B0604020202020204" pitchFamily="34" charset="0"/>
                          <a:cs typeface="Arial" panose="020B0604020202020204" pitchFamily="34" charset="0"/>
                        </a:rPr>
                        <a:t>FAI planning process should be executed by a multidisciplinary team to ensure coordination of all affected organizations (engineering, quality, purchasing, operations, etc.)</a:t>
                      </a:r>
                    </a:p>
                    <a:p>
                      <a:pPr marL="228600" indent="-228600">
                        <a:buFont typeface="+mj-lt"/>
                        <a:buAutoNum type="arabicPeriod"/>
                      </a:pPr>
                      <a:r>
                        <a:rPr lang="en-US" sz="1200" baseline="0" dirty="0" smtClean="0">
                          <a:latin typeface="Arial" panose="020B0604020202020204" pitchFamily="34" charset="0"/>
                          <a:cs typeface="Arial" panose="020B0604020202020204" pitchFamily="34" charset="0"/>
                        </a:rPr>
                        <a:t>Ensure that all FAI processes are defined for each affected function prior to production start:</a:t>
                      </a:r>
                    </a:p>
                    <a:p>
                      <a:pPr marL="515938" lvl="1" indent="-228600">
                        <a:buFont typeface="Arial" panose="020B0604020202020204" pitchFamily="34" charset="0"/>
                        <a:buChar char="•"/>
                      </a:pPr>
                      <a:r>
                        <a:rPr lang="en-US" sz="1200" baseline="0" dirty="0" smtClean="0">
                          <a:latin typeface="Arial" panose="020B0604020202020204" pitchFamily="34" charset="0"/>
                          <a:cs typeface="Arial" panose="020B0604020202020204" pitchFamily="34" charset="0"/>
                        </a:rPr>
                        <a:t>FAI is a basic element of new program and/or product Quality Plan</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latin typeface="Arial" panose="020B0604020202020204" pitchFamily="34" charset="0"/>
                          <a:cs typeface="Arial" panose="020B0604020202020204" pitchFamily="34" charset="0"/>
                        </a:rPr>
                        <a:t>Use of</a:t>
                      </a:r>
                      <a:r>
                        <a:rPr lang="en-US" sz="1200" baseline="0" dirty="0" smtClean="0">
                          <a:latin typeface="Arial" panose="020B0604020202020204" pitchFamily="34" charset="0"/>
                          <a:cs typeface="Arial" panose="020B0604020202020204" pitchFamily="34" charset="0"/>
                        </a:rPr>
                        <a:t> verifications tools (checklists, software) is highly recommended to avoid omission of the activities to be performed during the FAI process </a:t>
                      </a:r>
                      <a:endParaRPr lang="en-US" sz="1000" baseline="0" dirty="0" smtClean="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latin typeface="Arial" panose="020B0604020202020204" pitchFamily="34" charset="0"/>
                          <a:cs typeface="Arial" panose="020B0604020202020204" pitchFamily="34" charset="0"/>
                        </a:rPr>
                        <a:t>Common</a:t>
                      </a:r>
                      <a:r>
                        <a:rPr lang="en-US" sz="1200" baseline="0" dirty="0" smtClean="0">
                          <a:latin typeface="Arial" panose="020B0604020202020204" pitchFamily="34" charset="0"/>
                          <a:cs typeface="Arial" panose="020B0604020202020204" pitchFamily="34" charset="0"/>
                        </a:rPr>
                        <a:t> issues of deficient FAI planning process are:</a:t>
                      </a:r>
                    </a:p>
                    <a:p>
                      <a:pPr marL="119063" indent="-119063">
                        <a:buFont typeface="Arial" panose="020B0604020202020204" pitchFamily="34" charset="0"/>
                        <a:buChar char="•"/>
                      </a:pPr>
                      <a:r>
                        <a:rPr lang="en-US" sz="1200" dirty="0" smtClean="0">
                          <a:latin typeface="Arial" panose="020B0604020202020204" pitchFamily="34" charset="0"/>
                          <a:cs typeface="Arial" panose="020B0604020202020204" pitchFamily="34" charset="0"/>
                        </a:rPr>
                        <a:t>Failure to document </a:t>
                      </a:r>
                      <a:r>
                        <a:rPr lang="en-US" sz="1200" baseline="0" dirty="0" smtClean="0">
                          <a:latin typeface="Arial" panose="020B0604020202020204" pitchFamily="34" charset="0"/>
                          <a:cs typeface="Arial" panose="020B0604020202020204" pitchFamily="34" charset="0"/>
                        </a:rPr>
                        <a:t>FAI forms prior to first delivery, resulting in deliver delay</a:t>
                      </a:r>
                    </a:p>
                    <a:p>
                      <a:pPr marL="119063" indent="-119063">
                        <a:buFont typeface="Arial" panose="020B0604020202020204" pitchFamily="34" charset="0"/>
                        <a:buChar char="•"/>
                      </a:pPr>
                      <a:r>
                        <a:rPr lang="en-US" sz="1200" baseline="0" dirty="0" smtClean="0">
                          <a:latin typeface="Arial" panose="020B0604020202020204" pitchFamily="34" charset="0"/>
                          <a:cs typeface="Arial" panose="020B0604020202020204" pitchFamily="34" charset="0"/>
                        </a:rPr>
                        <a:t>Omission of design characteristics from FAI forms</a:t>
                      </a:r>
                    </a:p>
                    <a:p>
                      <a:pPr marL="576263" lvl="1" indent="-119063">
                        <a:buFont typeface="Arial" panose="020B0604020202020204" pitchFamily="34" charset="0"/>
                        <a:buChar char="•"/>
                      </a:pPr>
                      <a:r>
                        <a:rPr lang="en-US" sz="1200" baseline="0" dirty="0" smtClean="0">
                          <a:latin typeface="Arial" panose="020B0604020202020204" pitchFamily="34" charset="0"/>
                          <a:cs typeface="Arial" panose="020B0604020202020204" pitchFamily="34" charset="0"/>
                        </a:rPr>
                        <a:t>Resulting in product nonconformance and/or NOE</a:t>
                      </a:r>
                    </a:p>
                    <a:p>
                      <a:pPr marL="119063" indent="-119063">
                        <a:buFont typeface="Arial" panose="020B0604020202020204" pitchFamily="34" charset="0"/>
                        <a:buChar char="•"/>
                      </a:pPr>
                      <a:r>
                        <a:rPr lang="en-US" sz="1200" baseline="0" dirty="0" smtClean="0">
                          <a:latin typeface="Arial" panose="020B0604020202020204" pitchFamily="34" charset="0"/>
                          <a:cs typeface="Arial" panose="020B0604020202020204" pitchFamily="34" charset="0"/>
                        </a:rPr>
                        <a:t>Missing inspection results and/or product records needed to complete FAI forms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2406883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2894" y="173621"/>
            <a:ext cx="8448505" cy="1113365"/>
          </a:xfrm>
        </p:spPr>
        <p:txBody>
          <a:bodyPr>
            <a:normAutofit/>
          </a:bodyPr>
          <a:lstStyle/>
          <a:p>
            <a:r>
              <a:rPr lang="en-US" sz="2400" dirty="0" smtClean="0"/>
              <a:t>Ensure </a:t>
            </a:r>
            <a:r>
              <a:rPr lang="en-US" sz="2400" dirty="0"/>
              <a:t>manufacturing planning and purchase documents call out the correct specifications and </a:t>
            </a:r>
            <a:r>
              <a:rPr lang="en-US" sz="2400" dirty="0" smtClean="0"/>
              <a:t>sources </a:t>
            </a:r>
            <a:endParaRPr lang="en-US" sz="2400" dirty="0"/>
          </a:p>
        </p:txBody>
      </p:sp>
      <p:sp>
        <p:nvSpPr>
          <p:cNvPr id="5" name="Rectangle 4"/>
          <p:cNvSpPr/>
          <p:nvPr/>
        </p:nvSpPr>
        <p:spPr>
          <a:xfrm>
            <a:off x="0" y="-4014"/>
            <a:ext cx="1366985" cy="1380744"/>
          </a:xfrm>
          <a:prstGeom prst="rect">
            <a:avLst/>
          </a:prstGeom>
          <a:solidFill>
            <a:srgbClr val="76B800"/>
          </a:solidFill>
          <a:ln>
            <a:noFill/>
          </a:ln>
        </p:spPr>
        <p:txBody>
          <a:bodyPr wrap="square" lIns="91440" tIns="45720" rIns="91440" bIns="45720">
            <a:spAutoFit/>
          </a:bodyPr>
          <a:lstStyle/>
          <a:p>
            <a:pPr algn="ctr"/>
            <a:r>
              <a:rPr lang="en-US" sz="8200" b="1" dirty="0" smtClean="0">
                <a:solidFill>
                  <a:schemeClr val="bg1"/>
                </a:solidFill>
                <a:latin typeface="Arial" panose="020B0604020202020204" pitchFamily="34" charset="0"/>
                <a:cs typeface="Arial" panose="020B0604020202020204" pitchFamily="34" charset="0"/>
              </a:rPr>
              <a:t>10</a:t>
            </a:r>
            <a:endParaRPr lang="en-US" sz="8200" b="1" cap="none" spc="0" dirty="0">
              <a:ln w="12700" cmpd="sng">
                <a:solidFill>
                  <a:schemeClr val="accent4"/>
                </a:solidFill>
                <a:prstDash val="solid"/>
              </a:ln>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aphicFrame>
        <p:nvGraphicFramePr>
          <p:cNvPr id="8" name="Table 7"/>
          <p:cNvGraphicFramePr>
            <a:graphicFrameLocks noGrp="1"/>
          </p:cNvGraphicFramePr>
          <p:nvPr>
            <p:extLst>
              <p:ext uri="{D42A27DB-BD31-4B8C-83A1-F6EECF244321}">
                <p14:modId xmlns:p14="http://schemas.microsoft.com/office/powerpoint/2010/main" val="4216529214"/>
              </p:ext>
            </p:extLst>
          </p:nvPr>
        </p:nvGraphicFramePr>
        <p:xfrm>
          <a:off x="0" y="1376731"/>
          <a:ext cx="12192000" cy="5487708"/>
        </p:xfrm>
        <a:graphic>
          <a:graphicData uri="http://schemas.openxmlformats.org/drawingml/2006/table">
            <a:tbl>
              <a:tblPr firstRow="1" bandRow="1">
                <a:tableStyleId>{5C22544A-7EE6-4342-B048-85BDC9FD1C3A}</a:tableStyleId>
              </a:tblPr>
              <a:tblGrid>
                <a:gridCol w="6089151"/>
                <a:gridCol w="6102849"/>
              </a:tblGrid>
              <a:tr h="331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dirty="0" smtClean="0">
                          <a:ln>
                            <a:noFill/>
                          </a:ln>
                          <a:solidFill>
                            <a:prstClr val="white"/>
                          </a:solidFill>
                          <a:effectLst/>
                          <a:uLnTx/>
                          <a:uFillTx/>
                          <a:latin typeface="Arial" panose="020B0604020202020204" pitchFamily="34" charset="0"/>
                          <a:ea typeface="+mn-ea"/>
                          <a:cs typeface="Arial" panose="020B0604020202020204" pitchFamily="34" charset="0"/>
                        </a:rPr>
                        <a:t>Requirements</a:t>
                      </a:r>
                      <a:endParaRPr kumimoji="0" lang="en-US" sz="1600" b="1" i="0" u="none" strike="noStrike" kern="1200" cap="none" spc="0" normalizeH="0" baseline="0" dirty="0">
                        <a:ln>
                          <a:noFill/>
                        </a:ln>
                        <a:solidFill>
                          <a:prstClr val="white"/>
                        </a:solidFill>
                        <a:effectLst/>
                        <a:uLnTx/>
                        <a:uFillTx/>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r>
              <a:tr h="2380031">
                <a:tc>
                  <a:txBody>
                    <a:bodyPr/>
                    <a:lstStyle/>
                    <a:p>
                      <a:pPr marL="111125" marR="0" lvl="0" indent="-111125" algn="l" defTabSz="914400" rtl="0" eaLnBrk="1" fontAlgn="auto" latinLnBrk="0" hangingPunct="1">
                        <a:lnSpc>
                          <a:spcPct val="100000"/>
                        </a:lnSpc>
                        <a:spcBef>
                          <a:spcPts val="0"/>
                        </a:spcBef>
                        <a:spcAft>
                          <a:spcPts val="0"/>
                        </a:spcAft>
                        <a:buClrTx/>
                        <a:buSzTx/>
                        <a:buFontTx/>
                        <a:buNone/>
                        <a:tabLst/>
                        <a:defRPr/>
                      </a:pPr>
                      <a:r>
                        <a:rPr lang="en-US" sz="1200" b="1" i="0" kern="1200" dirty="0" smtClean="0">
                          <a:solidFill>
                            <a:schemeClr val="dk1"/>
                          </a:solidFill>
                          <a:effectLst/>
                          <a:latin typeface="Arial" panose="020B0604020202020204" pitchFamily="34" charset="0"/>
                          <a:ea typeface="+mn-ea"/>
                          <a:cs typeface="Arial" panose="020B0604020202020204" pitchFamily="34" charset="0"/>
                        </a:rPr>
                        <a:t>AS9102B 4.5</a:t>
                      </a:r>
                      <a:r>
                        <a:rPr lang="en-US" sz="1200" i="0" kern="1200" dirty="0" smtClean="0">
                          <a:solidFill>
                            <a:schemeClr val="dk1"/>
                          </a:solidFill>
                          <a:effectLst/>
                          <a:latin typeface="Arial" panose="020B0604020202020204" pitchFamily="34" charset="0"/>
                          <a:ea typeface="+mn-ea"/>
                          <a:cs typeface="Arial" panose="020B0604020202020204" pitchFamily="34" charset="0"/>
                        </a:rPr>
                        <a:t>: </a:t>
                      </a:r>
                      <a:r>
                        <a:rPr lang="en-US" sz="1200" i="1" kern="1200" dirty="0" smtClean="0">
                          <a:solidFill>
                            <a:schemeClr val="dk1"/>
                          </a:solidFill>
                          <a:effectLst/>
                          <a:latin typeface="Arial" panose="020B0604020202020204" pitchFamily="34" charset="0"/>
                          <a:ea typeface="+mn-ea"/>
                          <a:cs typeface="Arial" panose="020B0604020202020204" pitchFamily="34" charset="0"/>
                        </a:rPr>
                        <a:t>The organization shall conduct the following activities during product realization, when applicable, in support of FAI to ensure conformance with design characteristics:</a:t>
                      </a:r>
                    </a:p>
                    <a:p>
                      <a:pPr marL="234950" marR="0" lvl="0" indent="-111125"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dk1"/>
                          </a:solidFill>
                          <a:effectLst/>
                          <a:latin typeface="Arial" panose="020B0604020202020204" pitchFamily="34" charset="0"/>
                          <a:ea typeface="+mn-ea"/>
                          <a:cs typeface="Arial" panose="020B0604020202020204" pitchFamily="34" charset="0"/>
                        </a:rPr>
                        <a:t>a. Review documentation for the manufacturing process (e.g., routing sheets, manufacturing or quality plans, manufacturing work instructions) to ensure all operations are complete as planned and call out the correct specification, material types, conditions, and approvals.</a:t>
                      </a:r>
                    </a:p>
                    <a:p>
                      <a:pPr marL="234950" marR="0" lvl="0" indent="-111125"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dk1"/>
                          </a:solidFill>
                          <a:effectLst/>
                          <a:latin typeface="Arial" panose="020B0604020202020204" pitchFamily="34" charset="0"/>
                          <a:ea typeface="+mn-ea"/>
                          <a:cs typeface="Arial" panose="020B0604020202020204" pitchFamily="34" charset="0"/>
                        </a:rPr>
                        <a:t>c. Verify that the raw material and special process certifications call out the correct specification, material types, conditions, and approvals.</a:t>
                      </a:r>
                    </a:p>
                    <a:p>
                      <a:pPr marL="234950" marR="0" lvl="0" indent="-111125"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dk1"/>
                          </a:solidFill>
                          <a:effectLst/>
                          <a:latin typeface="Arial" panose="020B0604020202020204" pitchFamily="34" charset="0"/>
                          <a:ea typeface="+mn-ea"/>
                          <a:cs typeface="Arial" panose="020B0604020202020204" pitchFamily="34" charset="0"/>
                        </a:rPr>
                        <a:t>d. Verify that required customer approved sources are utilized.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baseline="0" dirty="0" smtClean="0">
                          <a:solidFill>
                            <a:schemeClr val="tx1"/>
                          </a:solidFill>
                          <a:latin typeface="Arial" panose="020B0604020202020204" pitchFamily="34" charset="0"/>
                          <a:cs typeface="Arial" panose="020B0604020202020204" pitchFamily="34" charset="0"/>
                        </a:rPr>
                        <a:t>Manufacturing planning errors can create product non-conformances by calling out incorrect materials or processes, or by omission of critical information, such as material or process: type, class, condition, length, width, thickness or color.</a:t>
                      </a:r>
                    </a:p>
                    <a:p>
                      <a:pPr algn="l"/>
                      <a:endParaRPr lang="en-US" sz="1200" baseline="0" dirty="0" smtClean="0">
                        <a:solidFill>
                          <a:schemeClr val="tx1"/>
                        </a:solidFill>
                        <a:latin typeface="Arial" panose="020B0604020202020204" pitchFamily="34" charset="0"/>
                        <a:cs typeface="Arial" panose="020B0604020202020204" pitchFamily="34" charset="0"/>
                      </a:endParaRPr>
                    </a:p>
                    <a:p>
                      <a:pPr algn="l"/>
                      <a:r>
                        <a:rPr lang="en-US" sz="1200" baseline="0" dirty="0" smtClean="0">
                          <a:solidFill>
                            <a:schemeClr val="tx1"/>
                          </a:solidFill>
                          <a:latin typeface="Arial" panose="020B0604020202020204" pitchFamily="34" charset="0"/>
                          <a:cs typeface="Arial" panose="020B0604020202020204" pitchFamily="34" charset="0"/>
                        </a:rPr>
                        <a:t>Procurement must ensure that all necessary material or process definition is included in purchasing documentation and that only approved sources are used when required. Receiving Inspection must ensure that that all necessary material or process definition is included in supplier’s certificate of conformance and that materials and processes are provided by approved sources.</a:t>
                      </a:r>
                    </a:p>
                    <a:p>
                      <a:pPr algn="l"/>
                      <a:endParaRPr lang="en-US" sz="1200" baseline="0" dirty="0" smtClean="0">
                        <a:solidFill>
                          <a:schemeClr val="tx1"/>
                        </a:solidFill>
                        <a:latin typeface="Arial" panose="020B0604020202020204" pitchFamily="34" charset="0"/>
                        <a:cs typeface="Arial" panose="020B0604020202020204" pitchFamily="34" charset="0"/>
                      </a:endParaRPr>
                    </a:p>
                    <a:p>
                      <a:pPr algn="l"/>
                      <a:r>
                        <a:rPr lang="en-US" sz="1200" baseline="0" dirty="0" smtClean="0">
                          <a:solidFill>
                            <a:schemeClr val="tx1"/>
                          </a:solidFill>
                          <a:latin typeface="Arial" panose="020B0604020202020204" pitchFamily="34" charset="0"/>
                          <a:cs typeface="Arial" panose="020B0604020202020204" pitchFamily="34" charset="0"/>
                        </a:rPr>
                        <a:t>Properly performed FAI will verify that the manufacturing planning and procurement documents call out the correct and complete material and process definitions, and ensure they are received from approved sources.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1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Next Steps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Example / Opportunity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r>
              <a:tr h="2348268">
                <a:tc>
                  <a:txBody>
                    <a:bodyPr/>
                    <a:lstStyle/>
                    <a:p>
                      <a:pPr marL="228600" indent="-228600" algn="l">
                        <a:buFont typeface="+mj-lt"/>
                        <a:buAutoNum type="arabicPeriod"/>
                      </a:pPr>
                      <a:r>
                        <a:rPr lang="en-US" sz="1200" baseline="0" dirty="0" smtClean="0">
                          <a:solidFill>
                            <a:schemeClr val="tx1"/>
                          </a:solidFill>
                          <a:latin typeface="Arial" panose="020B0604020202020204" pitchFamily="34" charset="0"/>
                          <a:cs typeface="Arial" panose="020B0604020202020204" pitchFamily="34" charset="0"/>
                        </a:rPr>
                        <a:t>Ensure that your organization has processes to verify manufacturing plans and associated procurement documents reflect drawing requirements accurately</a:t>
                      </a:r>
                    </a:p>
                    <a:p>
                      <a:pPr marL="228600" indent="-228600" algn="l">
                        <a:buFont typeface="+mj-lt"/>
                        <a:buAutoNum type="arabicPeriod"/>
                      </a:pPr>
                      <a:r>
                        <a:rPr lang="en-US" sz="1200" baseline="0" dirty="0" smtClean="0">
                          <a:solidFill>
                            <a:schemeClr val="tx1"/>
                          </a:solidFill>
                          <a:latin typeface="Arial" panose="020B0604020202020204" pitchFamily="34" charset="0"/>
                          <a:cs typeface="Arial" panose="020B0604020202020204" pitchFamily="34" charset="0"/>
                        </a:rPr>
                        <a:t>Verify that material callouts include all necessary information, including material or process: classification: grade, type, form, thickness or color</a:t>
                      </a:r>
                    </a:p>
                    <a:p>
                      <a:pPr marL="228600" indent="-228600" algn="l">
                        <a:buFont typeface="+mj-lt"/>
                        <a:buAutoNum type="arabicPeriod"/>
                      </a:pPr>
                      <a:r>
                        <a:rPr lang="en-US" sz="1200" baseline="0" dirty="0" smtClean="0">
                          <a:solidFill>
                            <a:schemeClr val="tx1"/>
                          </a:solidFill>
                          <a:latin typeface="Arial" panose="020B0604020202020204" pitchFamily="34" charset="0"/>
                          <a:cs typeface="Arial" panose="020B0604020202020204" pitchFamily="34" charset="0"/>
                        </a:rPr>
                        <a:t>When outside sources are utilized, ensure that sources have the necessary approvals</a:t>
                      </a:r>
                    </a:p>
                    <a:p>
                      <a:pPr marL="228600" indent="-228600" algn="l">
                        <a:buFont typeface="+mj-lt"/>
                        <a:buAutoNum type="arabicPeriod"/>
                      </a:pPr>
                      <a:endParaRPr lang="en-US" sz="1200" baseline="0" dirty="0" smtClean="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If the manufacturing planning is used as the source of requirements to be recorded on the FAI, that practice does not meet the requirements of AS9102 and can result in escapes not being detected.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Past i</a:t>
                      </a:r>
                      <a:r>
                        <a:rPr lang="en-US" sz="1200" kern="1200" dirty="0" smtClean="0">
                          <a:solidFill>
                            <a:schemeClr val="tx1"/>
                          </a:solidFill>
                          <a:effectLst/>
                          <a:latin typeface="Arial" panose="020B0604020202020204" pitchFamily="34" charset="0"/>
                          <a:ea typeface="+mn-ea"/>
                          <a:cs typeface="Arial" panose="020B0604020202020204" pitchFamily="34" charset="0"/>
                        </a:rPr>
                        <a:t>nvestigations of supplier escapes have revealed manufacturing planning and the associated FAI calling out an incorrect material.  Personnel performing</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FAI must be diligent verifying that requirements are defined in product design.  FAI is a good opportunity for Quality to review and confirm that all manufacturing planning complies with design requirements.</a:t>
                      </a:r>
                      <a:endParaRPr lang="en-US" sz="1200" baseline="0" dirty="0" smtClean="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9322351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2895" y="309093"/>
            <a:ext cx="8235288" cy="1113365"/>
          </a:xfrm>
        </p:spPr>
        <p:txBody>
          <a:bodyPr>
            <a:noAutofit/>
          </a:bodyPr>
          <a:lstStyle/>
          <a:p>
            <a:r>
              <a:rPr lang="en-US" sz="2000" dirty="0" smtClean="0"/>
              <a:t>Identify </a:t>
            </a:r>
            <a:r>
              <a:rPr lang="en-US" sz="2000" dirty="0"/>
              <a:t>and document in-process inspection/verification results necessary to demonstrate the conformity of products to their requirements, including requirements defined within process, material and finish specifications required for product realization</a:t>
            </a:r>
            <a:r>
              <a:rPr lang="en-US" sz="2000" dirty="0" smtClean="0"/>
              <a:t/>
            </a:r>
            <a:br>
              <a:rPr lang="en-US" sz="2000" dirty="0" smtClean="0"/>
            </a:br>
            <a:endParaRPr lang="en-US" sz="2000" dirty="0"/>
          </a:p>
        </p:txBody>
      </p:sp>
      <p:sp>
        <p:nvSpPr>
          <p:cNvPr id="5" name="Rectangle 4"/>
          <p:cNvSpPr/>
          <p:nvPr/>
        </p:nvSpPr>
        <p:spPr>
          <a:xfrm>
            <a:off x="0" y="-4014"/>
            <a:ext cx="1366985" cy="1380744"/>
          </a:xfrm>
          <a:prstGeom prst="rect">
            <a:avLst/>
          </a:prstGeom>
          <a:solidFill>
            <a:srgbClr val="76B800"/>
          </a:solidFill>
          <a:ln>
            <a:noFill/>
          </a:ln>
        </p:spPr>
        <p:txBody>
          <a:bodyPr wrap="square" lIns="91440" tIns="45720" rIns="91440" bIns="45720">
            <a:spAutoFit/>
          </a:bodyPr>
          <a:lstStyle/>
          <a:p>
            <a:pPr algn="ctr"/>
            <a:r>
              <a:rPr lang="en-US" sz="8200" b="1" dirty="0" smtClean="0">
                <a:solidFill>
                  <a:schemeClr val="bg1"/>
                </a:solidFill>
                <a:latin typeface="Arial" panose="020B0604020202020204" pitchFamily="34" charset="0"/>
                <a:cs typeface="Arial" panose="020B0604020202020204" pitchFamily="34" charset="0"/>
              </a:rPr>
              <a:t>11</a:t>
            </a:r>
            <a:endParaRPr lang="en-US" sz="8200" b="1" cap="none" spc="0" dirty="0">
              <a:ln w="12700" cmpd="sng">
                <a:solidFill>
                  <a:schemeClr val="accent4"/>
                </a:solidFill>
                <a:prstDash val="solid"/>
              </a:ln>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aphicFrame>
        <p:nvGraphicFramePr>
          <p:cNvPr id="8" name="Table 7"/>
          <p:cNvGraphicFramePr>
            <a:graphicFrameLocks noGrp="1"/>
          </p:cNvGraphicFramePr>
          <p:nvPr>
            <p:extLst>
              <p:ext uri="{D42A27DB-BD31-4B8C-83A1-F6EECF244321}">
                <p14:modId xmlns:p14="http://schemas.microsoft.com/office/powerpoint/2010/main" val="3307353777"/>
              </p:ext>
            </p:extLst>
          </p:nvPr>
        </p:nvGraphicFramePr>
        <p:xfrm>
          <a:off x="0" y="1376731"/>
          <a:ext cx="12191999" cy="5481270"/>
        </p:xfrm>
        <a:graphic>
          <a:graphicData uri="http://schemas.openxmlformats.org/drawingml/2006/table">
            <a:tbl>
              <a:tblPr firstRow="1" bandRow="1">
                <a:tableStyleId>{5C22544A-7EE6-4342-B048-85BDC9FD1C3A}</a:tableStyleId>
              </a:tblPr>
              <a:tblGrid>
                <a:gridCol w="6089150"/>
                <a:gridCol w="6102849"/>
              </a:tblGrid>
              <a:tr h="3455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dirty="0" smtClean="0">
                          <a:ln>
                            <a:noFill/>
                          </a:ln>
                          <a:solidFill>
                            <a:prstClr val="white"/>
                          </a:solidFill>
                          <a:effectLst/>
                          <a:uLnTx/>
                          <a:uFillTx/>
                          <a:latin typeface="Arial" panose="020B0604020202020204" pitchFamily="34" charset="0"/>
                          <a:ea typeface="+mn-ea"/>
                          <a:cs typeface="Arial" panose="020B0604020202020204" pitchFamily="34" charset="0"/>
                        </a:rPr>
                        <a:t>Requirements</a:t>
                      </a:r>
                      <a:endParaRPr kumimoji="0" lang="en-US" sz="1800" b="1" i="0" u="none" strike="noStrike" kern="1200" cap="none" spc="0" normalizeH="0" baseline="0" dirty="0">
                        <a:ln>
                          <a:noFill/>
                        </a:ln>
                        <a:solidFill>
                          <a:prstClr val="white"/>
                        </a:solidFill>
                        <a:effectLst/>
                        <a:uLnTx/>
                        <a:uFillTx/>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Background</a:t>
                      </a:r>
                      <a:endParaRPr lang="en-US" dirty="0" smtClean="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r>
              <a:tr h="2670529">
                <a:tc>
                  <a:txBody>
                    <a:bodyPr/>
                    <a:lstStyle/>
                    <a:p>
                      <a:pPr marL="0" lvl="0" indent="0">
                        <a:buFont typeface="Arial" panose="020B0604020202020204" pitchFamily="34" charset="0"/>
                        <a:buNone/>
                      </a:pPr>
                      <a:r>
                        <a:rPr lang="en-US" sz="1200" b="1" kern="1200" dirty="0" smtClean="0">
                          <a:solidFill>
                            <a:schemeClr val="dk1"/>
                          </a:solidFill>
                          <a:effectLst/>
                          <a:latin typeface="Arial" panose="020B0604020202020204" pitchFamily="34" charset="0"/>
                          <a:ea typeface="+mn-ea"/>
                          <a:cs typeface="Arial" panose="020B0604020202020204" pitchFamily="34" charset="0"/>
                        </a:rPr>
                        <a:t>AS9100D 8.1</a:t>
                      </a:r>
                      <a:r>
                        <a:rPr lang="en-US" sz="1200" b="0" kern="1200" dirty="0" smtClean="0">
                          <a:solidFill>
                            <a:schemeClr val="dk1"/>
                          </a:solidFill>
                          <a:effectLst/>
                          <a:latin typeface="Arial" panose="020B0604020202020204" pitchFamily="34" charset="0"/>
                          <a:ea typeface="+mn-ea"/>
                          <a:cs typeface="Arial" panose="020B0604020202020204" pitchFamily="34" charset="0"/>
                        </a:rPr>
                        <a:t>:</a:t>
                      </a:r>
                      <a:r>
                        <a:rPr lang="en-US" sz="1200" b="1" kern="1200" dirty="0" smtClean="0">
                          <a:solidFill>
                            <a:schemeClr val="dk1"/>
                          </a:solidFill>
                          <a:effectLst/>
                          <a:latin typeface="Arial" panose="020B0604020202020204" pitchFamily="34" charset="0"/>
                          <a:ea typeface="+mn-ea"/>
                          <a:cs typeface="Arial" panose="020B0604020202020204" pitchFamily="34" charset="0"/>
                        </a:rPr>
                        <a:t> </a:t>
                      </a:r>
                      <a:r>
                        <a:rPr lang="en-US" sz="1200" kern="1200" dirty="0" smtClean="0">
                          <a:solidFill>
                            <a:schemeClr val="dk1"/>
                          </a:solidFill>
                          <a:effectLst/>
                          <a:latin typeface="Arial" panose="020B0604020202020204" pitchFamily="34" charset="0"/>
                          <a:ea typeface="+mn-ea"/>
                          <a:cs typeface="Arial" panose="020B0604020202020204" pitchFamily="34" charset="0"/>
                        </a:rPr>
                        <a:t>The organization shall plan, implement, and control the processes needed to meet requirements for the provision of products, and to implement the actions by:</a:t>
                      </a:r>
                    </a:p>
                    <a:p>
                      <a:pPr marL="182880" lvl="1"/>
                      <a:r>
                        <a:rPr lang="en-US" sz="1200" kern="1200" dirty="0" smtClean="0">
                          <a:solidFill>
                            <a:schemeClr val="dk1"/>
                          </a:solidFill>
                          <a:effectLst/>
                          <a:latin typeface="Arial" panose="020B0604020202020204" pitchFamily="34" charset="0"/>
                          <a:ea typeface="+mn-ea"/>
                          <a:cs typeface="Arial" panose="020B0604020202020204" pitchFamily="34" charset="0"/>
                        </a:rPr>
                        <a:t>b2. establishing criteria for the acceptance of products and services;</a:t>
                      </a:r>
                    </a:p>
                    <a:p>
                      <a:pPr marL="457200" indent="-274320"/>
                      <a:r>
                        <a:rPr lang="en-US" sz="1200" kern="1200" dirty="0" smtClean="0">
                          <a:solidFill>
                            <a:schemeClr val="dk1"/>
                          </a:solidFill>
                          <a:effectLst/>
                          <a:latin typeface="Arial" panose="020B0604020202020204" pitchFamily="34" charset="0"/>
                          <a:ea typeface="+mn-ea"/>
                          <a:cs typeface="Arial" panose="020B0604020202020204" pitchFamily="34" charset="0"/>
                        </a:rPr>
                        <a:t>e2. determining, maintaining, and retaining documented information to the extent necessary to demonstrate the conformity of products to their requirements;</a:t>
                      </a:r>
                    </a:p>
                    <a:p>
                      <a:pPr marL="0" lvl="0" indent="0">
                        <a:buFont typeface="Arial" panose="020B0604020202020204" pitchFamily="34" charset="0"/>
                        <a:buNone/>
                      </a:pPr>
                      <a:r>
                        <a:rPr lang="en-US" sz="1200" b="1" kern="1200" dirty="0" smtClean="0">
                          <a:solidFill>
                            <a:schemeClr val="dk1"/>
                          </a:solidFill>
                          <a:effectLst/>
                          <a:latin typeface="Arial" panose="020B0604020202020204" pitchFamily="34" charset="0"/>
                          <a:ea typeface="+mn-ea"/>
                          <a:cs typeface="Arial" panose="020B0604020202020204" pitchFamily="34" charset="0"/>
                        </a:rPr>
                        <a:t>AS9100D 8.5.1</a:t>
                      </a:r>
                      <a:r>
                        <a:rPr lang="en-US" sz="1200" b="0" kern="1200" dirty="0" smtClean="0">
                          <a:solidFill>
                            <a:schemeClr val="dk1"/>
                          </a:solidFill>
                          <a:effectLst/>
                          <a:latin typeface="Arial" panose="020B0604020202020204" pitchFamily="34" charset="0"/>
                          <a:ea typeface="+mn-ea"/>
                          <a:cs typeface="Arial" panose="020B0604020202020204" pitchFamily="34" charset="0"/>
                        </a:rPr>
                        <a:t>:</a:t>
                      </a:r>
                      <a:r>
                        <a:rPr lang="en-US" sz="1200" b="1" kern="1200" dirty="0" smtClean="0">
                          <a:solidFill>
                            <a:schemeClr val="dk1"/>
                          </a:solidFill>
                          <a:effectLst/>
                          <a:latin typeface="Arial" panose="020B0604020202020204" pitchFamily="34" charset="0"/>
                          <a:ea typeface="+mn-ea"/>
                          <a:cs typeface="Arial" panose="020B0604020202020204" pitchFamily="34" charset="0"/>
                        </a:rPr>
                        <a:t> </a:t>
                      </a:r>
                      <a:r>
                        <a:rPr lang="en-US" sz="1200" kern="1200" dirty="0" smtClean="0">
                          <a:solidFill>
                            <a:schemeClr val="dk1"/>
                          </a:solidFill>
                          <a:effectLst/>
                          <a:latin typeface="Arial" panose="020B0604020202020204" pitchFamily="34" charset="0"/>
                          <a:ea typeface="+mn-ea"/>
                          <a:cs typeface="Arial" panose="020B0604020202020204" pitchFamily="34" charset="0"/>
                        </a:rPr>
                        <a:t>The organization shall implement production and service provision under controlled conditions. Controlled conditions shall include, as applicable:</a:t>
                      </a:r>
                    </a:p>
                    <a:p>
                      <a:pPr marL="365760" lvl="1" indent="-182880"/>
                      <a:r>
                        <a:rPr lang="en-US" sz="1200" kern="1200" dirty="0" smtClean="0">
                          <a:solidFill>
                            <a:schemeClr val="dk1"/>
                          </a:solidFill>
                          <a:effectLst/>
                          <a:latin typeface="Arial" panose="020B0604020202020204" pitchFamily="34" charset="0"/>
                          <a:ea typeface="+mn-ea"/>
                          <a:cs typeface="Arial" panose="020B0604020202020204" pitchFamily="34" charset="0"/>
                        </a:rPr>
                        <a:t>m. the identification of in-process inspection/verification points when adequate verification of conformity cannot be performed at later stages;</a:t>
                      </a:r>
                    </a:p>
                    <a:p>
                      <a:pPr marL="365760" lvl="1" indent="-182880"/>
                      <a:r>
                        <a:rPr lang="en-US" sz="1200" kern="1200" dirty="0" smtClean="0">
                          <a:solidFill>
                            <a:schemeClr val="dk1"/>
                          </a:solidFill>
                          <a:effectLst/>
                          <a:latin typeface="Arial" panose="020B0604020202020204" pitchFamily="34" charset="0"/>
                          <a:ea typeface="+mn-ea"/>
                          <a:cs typeface="Arial" panose="020B0604020202020204" pitchFamily="34" charset="0"/>
                        </a:rPr>
                        <a:t>n. the availability of evidence that all production and inspection/verification operations have been completed as planned, or as otherwise documented and authorized</a:t>
                      </a:r>
                      <a:endParaRPr lang="en-US" sz="1200" i="1" kern="1200" dirty="0" smtClean="0">
                        <a:solidFill>
                          <a:schemeClr val="dk1"/>
                        </a:solidFill>
                        <a:effectLst/>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smtClean="0">
                          <a:solidFill>
                            <a:schemeClr val="dk1"/>
                          </a:solidFill>
                          <a:effectLst/>
                          <a:latin typeface="Arial" panose="020B0604020202020204" pitchFamily="34" charset="0"/>
                          <a:ea typeface="+mn-ea"/>
                          <a:cs typeface="Arial" panose="020B0604020202020204" pitchFamily="34" charset="0"/>
                        </a:rPr>
                        <a:t>The collection of inspection results requires planning in advance: what to inspect; when </a:t>
                      </a:r>
                      <a:r>
                        <a:rPr lang="en-US" sz="1200" kern="1200" dirty="0" smtClean="0">
                          <a:solidFill>
                            <a:schemeClr val="tx1"/>
                          </a:solidFill>
                          <a:effectLst/>
                          <a:latin typeface="Arial" panose="020B0604020202020204" pitchFamily="34" charset="0"/>
                          <a:ea typeface="+mn-ea"/>
                          <a:cs typeface="Arial" panose="020B0604020202020204" pitchFamily="34" charset="0"/>
                        </a:rPr>
                        <a:t>inspection</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is to occur; </a:t>
                      </a:r>
                      <a:r>
                        <a:rPr lang="en-US" sz="1200" kern="1200" dirty="0" smtClean="0">
                          <a:solidFill>
                            <a:schemeClr val="tx1"/>
                          </a:solidFill>
                          <a:effectLst/>
                          <a:latin typeface="Arial" panose="020B0604020202020204" pitchFamily="34" charset="0"/>
                          <a:ea typeface="+mn-ea"/>
                          <a:cs typeface="Arial" panose="020B0604020202020204" pitchFamily="34" charset="0"/>
                        </a:rPr>
                        <a:t>how the inspection</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is to be performed and recorded; and</a:t>
                      </a:r>
                      <a:r>
                        <a:rPr lang="en-US" sz="1200" kern="1200" dirty="0" smtClean="0">
                          <a:solidFill>
                            <a:schemeClr val="tx1"/>
                          </a:solidFill>
                          <a:effectLst/>
                          <a:latin typeface="Arial" panose="020B0604020202020204" pitchFamily="34" charset="0"/>
                          <a:ea typeface="+mn-ea"/>
                          <a:cs typeface="Arial" panose="020B0604020202020204" pitchFamily="34" charset="0"/>
                        </a:rPr>
                        <a:t> by whom.</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In order to effectively verify each production process.</a:t>
                      </a:r>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pPr marL="0" indent="0">
                        <a:buFont typeface="Arial" panose="020B0604020202020204" pitchFamily="34" charset="0"/>
                        <a:buNone/>
                      </a:pPr>
                      <a:r>
                        <a:rPr lang="en-US" sz="1200" kern="1200" dirty="0" smtClean="0">
                          <a:solidFill>
                            <a:schemeClr val="tx1"/>
                          </a:solidFill>
                          <a:effectLst/>
                          <a:latin typeface="Arial" panose="020B0604020202020204" pitchFamily="34" charset="0"/>
                          <a:ea typeface="+mn-ea"/>
                          <a:cs typeface="Arial" panose="020B0604020202020204" pitchFamily="34" charset="0"/>
                        </a:rPr>
                        <a:t>AS9102 requires</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accounting for every characteristic on the drawing or DPD. This includes recording all process, material and finish requirements called out on the drawing or DPD.  When process, material and finish requirements are recorded on the FAIR with qualitative Results (e.g. Pass or Accept) the FAI process should also include verification of documented evidence that all embedded requirements have been met, as required by AS9100D 8.1, to the extent necessary to demonstrate the conformity of products to their requirements.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55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Next Steps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Example / Opportunity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r>
              <a:tr h="2119733">
                <a:tc>
                  <a:txBody>
                    <a:bodyPr/>
                    <a:lstStyle/>
                    <a:p>
                      <a:pPr marL="228600" lvl="0" indent="-228600">
                        <a:buFont typeface="+mj-lt"/>
                        <a:buAutoNum type="arabicPeriod"/>
                      </a:pPr>
                      <a:r>
                        <a:rPr lang="en-US" sz="1200" kern="1200" dirty="0" smtClean="0">
                          <a:solidFill>
                            <a:schemeClr val="dk1"/>
                          </a:solidFill>
                          <a:effectLst/>
                          <a:latin typeface="Arial" panose="020B0604020202020204" pitchFamily="34" charset="0"/>
                          <a:ea typeface="+mn-ea"/>
                          <a:cs typeface="Arial" panose="020B0604020202020204" pitchFamily="34" charset="0"/>
                        </a:rPr>
                        <a:t>Review the production processes to see if adequate in-process inspection/verification points are identified; pay special attention to processes that adequate verification of conformity cannot be (economically) performed at later stages. </a:t>
                      </a:r>
                    </a:p>
                    <a:p>
                      <a:pPr marL="228600" lvl="0" indent="-228600">
                        <a:buFont typeface="+mj-lt"/>
                        <a:buAutoNum type="arabicPeriod"/>
                      </a:pPr>
                      <a:r>
                        <a:rPr lang="en-US" sz="1200" kern="1200" dirty="0" smtClean="0">
                          <a:solidFill>
                            <a:schemeClr val="dk1"/>
                          </a:solidFill>
                          <a:effectLst/>
                          <a:latin typeface="Arial" panose="020B0604020202020204" pitchFamily="34" charset="0"/>
                          <a:ea typeface="+mn-ea"/>
                          <a:cs typeface="Arial" panose="020B0604020202020204" pitchFamily="34" charset="0"/>
                        </a:rPr>
                        <a:t>Identify in-process inspection/verification points, including the method and sequence of inspection/verification. </a:t>
                      </a:r>
                    </a:p>
                    <a:p>
                      <a:pPr marL="228600" lvl="0" indent="-228600">
                        <a:buFont typeface="+mj-lt"/>
                        <a:buAutoNum type="arabicPeriod"/>
                      </a:pPr>
                      <a:r>
                        <a:rPr lang="en-US" sz="1200" kern="1200" dirty="0" smtClean="0">
                          <a:solidFill>
                            <a:schemeClr val="dk1"/>
                          </a:solidFill>
                          <a:effectLst/>
                          <a:latin typeface="Arial" panose="020B0604020202020204" pitchFamily="34" charset="0"/>
                          <a:ea typeface="+mn-ea"/>
                          <a:cs typeface="Arial" panose="020B0604020202020204" pitchFamily="34" charset="0"/>
                        </a:rPr>
                        <a:t>Determine the requirements for documented information to be retained.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kern="1200" dirty="0" smtClean="0">
                          <a:solidFill>
                            <a:schemeClr val="tx1"/>
                          </a:solidFill>
                          <a:effectLst/>
                          <a:latin typeface="Arial" panose="020B0604020202020204" pitchFamily="34" charset="0"/>
                          <a:ea typeface="+mn-ea"/>
                          <a:cs typeface="Arial" panose="020B0604020202020204" pitchFamily="34" charset="0"/>
                        </a:rPr>
                        <a:t>Mature organizations pre-plan FAI inspections/verifications with callouts documented</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in the manufacturing plans, supported by inspection plans and pre-populated FAI forms that contain all design requirements.  These preparation activities will:</a:t>
                      </a:r>
                    </a:p>
                    <a:p>
                      <a:pPr marL="171450" indent="-171450">
                        <a:buFont typeface="Arial" panose="020B0604020202020204" pitchFamily="34" charset="0"/>
                        <a:buChar char="•"/>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Standardize inspection processes</a:t>
                      </a:r>
                    </a:p>
                    <a:p>
                      <a:pPr marL="171450" indent="-171450">
                        <a:buFont typeface="Arial" panose="020B0604020202020204" pitchFamily="34" charset="0"/>
                        <a:buChar char="•"/>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Ensure all characteristics are accounted for</a:t>
                      </a:r>
                    </a:p>
                    <a:p>
                      <a:pPr marL="171450" indent="-171450">
                        <a:buFont typeface="Arial" panose="020B0604020202020204" pitchFamily="34" charset="0"/>
                        <a:buChar char="•"/>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Collect and verify necessary supporting data </a:t>
                      </a:r>
                    </a:p>
                    <a:p>
                      <a:pPr marL="171450" indent="-171450">
                        <a:buFont typeface="Arial" panose="020B0604020202020204" pitchFamily="34" charset="0"/>
                        <a:buChar char="•"/>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Improve visibility of needed improvements</a:t>
                      </a:r>
                    </a:p>
                    <a:p>
                      <a:pPr marL="171450" indent="-171450">
                        <a:buFont typeface="Arial" panose="020B0604020202020204" pitchFamily="34" charset="0"/>
                        <a:buChar char="•"/>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Reduce confusion, re-inspections and other production disruptions prior to deliveries</a:t>
                      </a:r>
                      <a:endParaRPr lang="en-US" sz="1200" kern="1200" dirty="0" smtClean="0">
                        <a:solidFill>
                          <a:schemeClr val="tx1"/>
                        </a:solidFill>
                        <a:effectLst/>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4395396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4047" y="129675"/>
            <a:ext cx="8235288" cy="1113365"/>
          </a:xfrm>
        </p:spPr>
        <p:txBody>
          <a:bodyPr>
            <a:noAutofit/>
          </a:bodyPr>
          <a:lstStyle/>
          <a:p>
            <a:r>
              <a:rPr lang="en-US" sz="2400" dirty="0" smtClean="0"/>
              <a:t>Determine </a:t>
            </a:r>
            <a:r>
              <a:rPr lang="en-US" sz="2400" dirty="0"/>
              <a:t>objective evidence to be included with FAI Report for each design characteristic, including process, material and finish specification </a:t>
            </a:r>
            <a:r>
              <a:rPr lang="en-US" sz="2400" dirty="0" smtClean="0"/>
              <a:t>requirements</a:t>
            </a:r>
            <a:endParaRPr lang="en-US" sz="2400" dirty="0"/>
          </a:p>
        </p:txBody>
      </p:sp>
      <p:sp>
        <p:nvSpPr>
          <p:cNvPr id="5" name="Rectangle 4"/>
          <p:cNvSpPr/>
          <p:nvPr/>
        </p:nvSpPr>
        <p:spPr>
          <a:xfrm>
            <a:off x="0" y="-4014"/>
            <a:ext cx="1366985" cy="1380744"/>
          </a:xfrm>
          <a:prstGeom prst="rect">
            <a:avLst/>
          </a:prstGeom>
          <a:solidFill>
            <a:srgbClr val="76B800"/>
          </a:solidFill>
          <a:ln>
            <a:noFill/>
          </a:ln>
        </p:spPr>
        <p:txBody>
          <a:bodyPr wrap="square" lIns="91440" tIns="45720" rIns="91440" bIns="45720">
            <a:spAutoFit/>
          </a:bodyPr>
          <a:lstStyle/>
          <a:p>
            <a:pPr algn="ctr"/>
            <a:r>
              <a:rPr lang="en-GB" sz="8200" b="1" dirty="0" smtClean="0">
                <a:solidFill>
                  <a:schemeClr val="bg1"/>
                </a:solidFill>
                <a:latin typeface="Arial" panose="020B0604020202020204" pitchFamily="34" charset="0"/>
                <a:cs typeface="Arial" panose="020B0604020202020204" pitchFamily="34" charset="0"/>
              </a:rPr>
              <a:t>12</a:t>
            </a:r>
            <a:endParaRPr lang="en-US" sz="8200" b="1" cap="none" spc="0" dirty="0">
              <a:ln w="12700" cmpd="sng">
                <a:solidFill>
                  <a:schemeClr val="accent4"/>
                </a:solidFill>
                <a:prstDash val="solid"/>
              </a:ln>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aphicFrame>
        <p:nvGraphicFramePr>
          <p:cNvPr id="8" name="Table 7"/>
          <p:cNvGraphicFramePr>
            <a:graphicFrameLocks noGrp="1"/>
          </p:cNvGraphicFramePr>
          <p:nvPr>
            <p:extLst>
              <p:ext uri="{D42A27DB-BD31-4B8C-83A1-F6EECF244321}">
                <p14:modId xmlns:p14="http://schemas.microsoft.com/office/powerpoint/2010/main" val="3308911214"/>
              </p:ext>
            </p:extLst>
          </p:nvPr>
        </p:nvGraphicFramePr>
        <p:xfrm>
          <a:off x="0" y="1376729"/>
          <a:ext cx="12191999" cy="5449074"/>
        </p:xfrm>
        <a:graphic>
          <a:graphicData uri="http://schemas.openxmlformats.org/drawingml/2006/table">
            <a:tbl>
              <a:tblPr firstRow="1" bandRow="1">
                <a:tableStyleId>{5C22544A-7EE6-4342-B048-85BDC9FD1C3A}</a:tableStyleId>
              </a:tblPr>
              <a:tblGrid>
                <a:gridCol w="6089150"/>
                <a:gridCol w="6102849"/>
              </a:tblGrid>
              <a:tr h="3462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dirty="0" smtClean="0">
                          <a:ln>
                            <a:noFill/>
                          </a:ln>
                          <a:solidFill>
                            <a:prstClr val="white"/>
                          </a:solidFill>
                          <a:effectLst/>
                          <a:uLnTx/>
                          <a:uFillTx/>
                          <a:latin typeface="Arial" panose="020B0604020202020204" pitchFamily="34" charset="0"/>
                          <a:ea typeface="+mn-ea"/>
                          <a:cs typeface="Arial" panose="020B0604020202020204" pitchFamily="34" charset="0"/>
                        </a:rPr>
                        <a:t>Requirements</a:t>
                      </a:r>
                      <a:endParaRPr kumimoji="0" lang="en-US" sz="1600" b="1" i="0" u="none" strike="noStrike" kern="1200" cap="none" spc="0" normalizeH="0" baseline="0" dirty="0">
                        <a:ln>
                          <a:noFill/>
                        </a:ln>
                        <a:solidFill>
                          <a:prstClr val="white"/>
                        </a:solidFill>
                        <a:effectLst/>
                        <a:uLnTx/>
                        <a:uFillTx/>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r>
              <a:tr h="2394357">
                <a:tc>
                  <a:txBody>
                    <a:bodyPr/>
                    <a:lstStyle/>
                    <a:p>
                      <a:pPr marL="111125" indent="-111125"/>
                      <a:r>
                        <a:rPr lang="en-US" sz="1200" b="1" i="0" kern="1200" dirty="0" smtClean="0">
                          <a:solidFill>
                            <a:schemeClr val="dk1"/>
                          </a:solidFill>
                          <a:effectLst/>
                          <a:latin typeface="Arial" panose="020B0604020202020204" pitchFamily="34" charset="0"/>
                          <a:ea typeface="+mn-ea"/>
                          <a:cs typeface="Arial" panose="020B0604020202020204" pitchFamily="34" charset="0"/>
                        </a:rPr>
                        <a:t>AS9100D 8.1e2</a:t>
                      </a:r>
                      <a:r>
                        <a:rPr lang="en-US" sz="1200" i="1" kern="1200" dirty="0" smtClean="0">
                          <a:solidFill>
                            <a:schemeClr val="dk1"/>
                          </a:solidFill>
                          <a:effectLst/>
                          <a:latin typeface="Arial" panose="020B0604020202020204" pitchFamily="34" charset="0"/>
                          <a:ea typeface="+mn-ea"/>
                          <a:cs typeface="Arial" panose="020B0604020202020204" pitchFamily="34" charset="0"/>
                        </a:rPr>
                        <a:t>: The organization shall plan, implement, and control the processes needed to… determine, maintain, and retain documented information to the extent necessary… to demonstrate the conformity of products to requirements. </a:t>
                      </a:r>
                    </a:p>
                    <a:p>
                      <a:pPr marL="111125" marR="0" lvl="0" indent="-111125" algn="l" defTabSz="914400" rtl="0" eaLnBrk="1" fontAlgn="auto" latinLnBrk="0" hangingPunct="1">
                        <a:lnSpc>
                          <a:spcPct val="100000"/>
                        </a:lnSpc>
                        <a:spcBef>
                          <a:spcPts val="0"/>
                        </a:spcBef>
                        <a:spcAft>
                          <a:spcPts val="0"/>
                        </a:spcAft>
                        <a:buClrTx/>
                        <a:buSzTx/>
                        <a:buFontTx/>
                        <a:buNone/>
                        <a:tabLst/>
                        <a:defRPr/>
                      </a:pPr>
                      <a:endParaRPr lang="en-US" sz="1200" i="1" kern="1200" dirty="0" smtClean="0">
                        <a:solidFill>
                          <a:schemeClr val="dk1"/>
                        </a:solidFill>
                        <a:effectLst/>
                        <a:latin typeface="Arial" panose="020B0604020202020204" pitchFamily="34" charset="0"/>
                        <a:ea typeface="+mn-ea"/>
                        <a:cs typeface="Arial" panose="020B0604020202020204" pitchFamily="34" charset="0"/>
                      </a:endParaRPr>
                    </a:p>
                    <a:p>
                      <a:pPr marL="111125" marR="0" lvl="0" indent="-111125" algn="l" defTabSz="914400" rtl="0" eaLnBrk="1" fontAlgn="auto" latinLnBrk="0" hangingPunct="1">
                        <a:lnSpc>
                          <a:spcPct val="100000"/>
                        </a:lnSpc>
                        <a:spcBef>
                          <a:spcPts val="0"/>
                        </a:spcBef>
                        <a:spcAft>
                          <a:spcPts val="0"/>
                        </a:spcAft>
                        <a:buClrTx/>
                        <a:buSzTx/>
                        <a:buFontTx/>
                        <a:buNone/>
                        <a:tabLst/>
                        <a:defRPr/>
                      </a:pPr>
                      <a:r>
                        <a:rPr lang="en-US" sz="1200" b="1" i="0" kern="1200" dirty="0" smtClean="0">
                          <a:solidFill>
                            <a:schemeClr val="dk1"/>
                          </a:solidFill>
                          <a:effectLst/>
                          <a:latin typeface="Arial" panose="020B0604020202020204" pitchFamily="34" charset="0"/>
                          <a:ea typeface="+mn-ea"/>
                          <a:cs typeface="Arial" panose="020B0604020202020204" pitchFamily="34" charset="0"/>
                        </a:rPr>
                        <a:t>AS9102B 4.2.c</a:t>
                      </a:r>
                      <a:r>
                        <a:rPr lang="en-US" sz="1200" b="1" i="0" kern="1200" dirty="0" smtClean="0">
                          <a:solidFill>
                            <a:schemeClr val="tx1"/>
                          </a:solidFill>
                          <a:effectLst/>
                          <a:latin typeface="Arial" panose="020B0604020202020204" pitchFamily="34" charset="0"/>
                          <a:ea typeface="+mn-ea"/>
                          <a:cs typeface="Arial" panose="020B0604020202020204" pitchFamily="34" charset="0"/>
                        </a:rPr>
                        <a:t>.3</a:t>
                      </a:r>
                      <a:r>
                        <a:rPr lang="en-US" sz="1200" i="1" kern="1200" dirty="0" smtClean="0">
                          <a:solidFill>
                            <a:schemeClr val="tx1"/>
                          </a:solidFill>
                          <a:effectLst/>
                          <a:latin typeface="Arial" panose="020B0604020202020204" pitchFamily="34" charset="0"/>
                          <a:ea typeface="+mn-ea"/>
                          <a:cs typeface="Arial" panose="020B0604020202020204" pitchFamily="34" charset="0"/>
                        </a:rPr>
                        <a:t>:</a:t>
                      </a:r>
                      <a:r>
                        <a:rPr lang="en-US" sz="1200" i="1" kern="1200" baseline="0" dirty="0" smtClean="0">
                          <a:solidFill>
                            <a:schemeClr val="tx1"/>
                          </a:solidFill>
                          <a:effectLst/>
                          <a:latin typeface="Arial" panose="020B0604020202020204" pitchFamily="34" charset="0"/>
                          <a:ea typeface="+mn-ea"/>
                          <a:cs typeface="Arial" panose="020B0604020202020204" pitchFamily="34" charset="0"/>
                        </a:rPr>
                        <a:t> </a:t>
                      </a:r>
                      <a:r>
                        <a:rPr lang="en-GB" sz="1200" i="1" kern="1200" dirty="0" smtClean="0">
                          <a:solidFill>
                            <a:schemeClr val="tx1"/>
                          </a:solidFill>
                          <a:effectLst/>
                          <a:latin typeface="Arial" panose="020B0604020202020204" pitchFamily="34" charset="0"/>
                          <a:ea typeface="+mn-ea"/>
                          <a:cs typeface="Arial" panose="020B0604020202020204" pitchFamily="34" charset="0"/>
                        </a:rPr>
                        <a:t>Determination of objective evidence to be included in the FAIR for each design characteristic</a:t>
                      </a:r>
                      <a:r>
                        <a:rPr lang="en-US" sz="1200" i="1" kern="1200" dirty="0" smtClean="0">
                          <a:solidFill>
                            <a:schemeClr val="tx1"/>
                          </a:solidFill>
                          <a:effectLst/>
                          <a:latin typeface="Arial" panose="020B0604020202020204" pitchFamily="34" charset="0"/>
                          <a:ea typeface="+mn-ea"/>
                          <a:cs typeface="Arial" panose="020B0604020202020204" pitchFamily="34" charset="0"/>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baseline="0" dirty="0" smtClean="0">
                          <a:solidFill>
                            <a:schemeClr val="tx1"/>
                          </a:solidFill>
                          <a:latin typeface="Arial" panose="020B0604020202020204" pitchFamily="34" charset="0"/>
                          <a:ea typeface="+mn-ea"/>
                          <a:cs typeface="Arial" panose="020B0604020202020204" pitchFamily="34" charset="0"/>
                        </a:rPr>
                        <a:t>Every design characteristic on the drawing/DPD must </a:t>
                      </a:r>
                      <a:r>
                        <a:rPr lang="en-GB" sz="1200" kern="1200" baseline="0" dirty="0" smtClean="0">
                          <a:solidFill>
                            <a:schemeClr val="tx1"/>
                          </a:solidFill>
                          <a:latin typeface="Arial" panose="020B0604020202020204" pitchFamily="34" charset="0"/>
                          <a:ea typeface="+mn-ea"/>
                          <a:cs typeface="Arial" panose="020B0604020202020204" pitchFamily="34" charset="0"/>
                        </a:rPr>
                        <a:t>accounted for on </a:t>
                      </a:r>
                      <a:r>
                        <a:rPr lang="en-GB" sz="1200" kern="1200" baseline="0" dirty="0" smtClean="0">
                          <a:solidFill>
                            <a:schemeClr val="tx1"/>
                          </a:solidFill>
                          <a:latin typeface="Arial" panose="020B0604020202020204" pitchFamily="34" charset="0"/>
                          <a:ea typeface="+mn-ea"/>
                          <a:cs typeface="Arial" panose="020B0604020202020204" pitchFamily="34" charset="0"/>
                        </a:rPr>
                        <a:t>the </a:t>
                      </a:r>
                      <a:r>
                        <a:rPr lang="en-GB" sz="1200" kern="1200" baseline="0" dirty="0" smtClean="0">
                          <a:solidFill>
                            <a:schemeClr val="tx1"/>
                          </a:solidFill>
                          <a:latin typeface="Arial" panose="020B0604020202020204" pitchFamily="34" charset="0"/>
                          <a:ea typeface="+mn-ea"/>
                          <a:cs typeface="Arial" panose="020B0604020202020204" pitchFamily="34" charset="0"/>
                        </a:rPr>
                        <a:t>FAIR </a:t>
                      </a:r>
                      <a:r>
                        <a:rPr lang="en-US" sz="1200" kern="1200" baseline="0" dirty="0" smtClean="0">
                          <a:solidFill>
                            <a:schemeClr val="tx1"/>
                          </a:solidFill>
                          <a:latin typeface="Arial" panose="020B0604020202020204" pitchFamily="34" charset="0"/>
                          <a:ea typeface="+mn-ea"/>
                          <a:cs typeface="Arial" panose="020B0604020202020204" pitchFamily="34" charset="0"/>
                        </a:rPr>
                        <a:t>with results recorded in the units specified on the drawing/DPD, unless otherwise approved by the customer.  When variable data is not required and attribute inspection results are recorded, the organization must determine, maintain, and retain documented information to the extent necessary to demonstrate the conformity of products to requirements.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Arial" panose="020B0604020202020204" pitchFamily="34" charset="0"/>
                          <a:ea typeface="+mn-ea"/>
                          <a:cs typeface="Arial" panose="020B0604020202020204" pitchFamily="34" charset="0"/>
                        </a:rPr>
                        <a:t>When </a:t>
                      </a:r>
                      <a:r>
                        <a:rPr lang="en-US" sz="1200" kern="1200" baseline="0" dirty="0" smtClean="0">
                          <a:solidFill>
                            <a:schemeClr val="tx1"/>
                          </a:solidFill>
                          <a:latin typeface="Arial" panose="020B0604020202020204" pitchFamily="34" charset="0"/>
                          <a:ea typeface="+mn-ea"/>
                          <a:cs typeface="Arial" panose="020B0604020202020204" pitchFamily="34" charset="0"/>
                        </a:rPr>
                        <a:t>tooling is used as a media of inspection, the tool must be approved to measure the affected characteristic with sufficient supporting documentation to demonstrate conformity. When attribute results are recorded on the FAIR, supporting records must exist and be verified to the extent necessary to demonstrate conformity of products to requirements, including embedded requirements of process, material and finish specifications.</a:t>
                      </a:r>
                      <a:endParaRPr lang="en-US" sz="1200" dirty="0" smtClean="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62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Next Steps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Example / Opportunity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r>
              <a:tr h="2287638">
                <a:tc>
                  <a:txBody>
                    <a:bodyPr/>
                    <a:lstStyle/>
                    <a:p>
                      <a:pPr marL="228600" lvl="0" indent="-228600" algn="l" defTabSz="914400" rtl="0" eaLnBrk="1" latinLnBrk="0" hangingPunct="1">
                        <a:buFont typeface="+mj-lt"/>
                        <a:buAutoNum type="arabicPeriod"/>
                      </a:pPr>
                      <a:r>
                        <a:rPr lang="en-US" sz="1200" kern="1200" dirty="0" smtClean="0">
                          <a:solidFill>
                            <a:schemeClr val="tx1"/>
                          </a:solidFill>
                          <a:effectLst/>
                          <a:latin typeface="Arial" panose="020B0604020202020204" pitchFamily="34" charset="0"/>
                          <a:ea typeface="+mn-ea"/>
                          <a:cs typeface="Arial" panose="020B0604020202020204" pitchFamily="34" charset="0"/>
                        </a:rPr>
                        <a:t>Ensure </a:t>
                      </a:r>
                      <a:r>
                        <a:rPr lang="en-GB" sz="1200" kern="1200" dirty="0" smtClean="0">
                          <a:solidFill>
                            <a:schemeClr val="tx1"/>
                          </a:solidFill>
                          <a:effectLst/>
                          <a:latin typeface="Arial" panose="020B0604020202020204" pitchFamily="34" charset="0"/>
                          <a:ea typeface="+mn-ea"/>
                          <a:cs typeface="Arial" panose="020B0604020202020204" pitchFamily="34" charset="0"/>
                        </a:rPr>
                        <a:t>processes exist to </a:t>
                      </a:r>
                      <a:r>
                        <a:rPr lang="en-US" sz="1200" kern="1200" dirty="0" smtClean="0">
                          <a:solidFill>
                            <a:schemeClr val="tx1"/>
                          </a:solidFill>
                          <a:effectLst/>
                          <a:latin typeface="Arial" panose="020B0604020202020204" pitchFamily="34" charset="0"/>
                          <a:ea typeface="+mn-ea"/>
                          <a:cs typeface="Arial" panose="020B0604020202020204" pitchFamily="34" charset="0"/>
                        </a:rPr>
                        <a:t>determine, maintain, and retain documented information to the extent necessary to demonstrate the conformity of products to all applicable requirements, such as</a:t>
                      </a:r>
                      <a:r>
                        <a:rPr lang="en-GB" sz="1200" kern="1200" baseline="0" dirty="0" smtClean="0">
                          <a:solidFill>
                            <a:schemeClr val="tx1"/>
                          </a:solidFill>
                          <a:latin typeface="Arial" panose="020B0604020202020204" pitchFamily="34" charset="0"/>
                          <a:ea typeface="+mn-ea"/>
                          <a:cs typeface="Arial" panose="020B0604020202020204" pitchFamily="34" charset="0"/>
                        </a:rPr>
                        <a:t>:</a:t>
                      </a:r>
                    </a:p>
                    <a:p>
                      <a:pPr marL="800100" lvl="1" indent="-342900">
                        <a:buFont typeface="Arial" panose="020B0604020202020204" pitchFamily="34" charset="0"/>
                        <a:buChar char="•"/>
                      </a:pPr>
                      <a:r>
                        <a:rPr lang="en-GB" sz="1200" kern="1200" baseline="0" dirty="0" smtClean="0">
                          <a:solidFill>
                            <a:schemeClr val="tx1"/>
                          </a:solidFill>
                          <a:latin typeface="Arial" panose="020B0604020202020204" pitchFamily="34" charset="0"/>
                          <a:ea typeface="+mn-ea"/>
                          <a:cs typeface="Arial" panose="020B0604020202020204" pitchFamily="34" charset="0"/>
                        </a:rPr>
                        <a:t>Recording variable data </a:t>
                      </a:r>
                      <a:r>
                        <a:rPr lang="en-GB" sz="1200" kern="1200" baseline="0" dirty="0" smtClean="0">
                          <a:solidFill>
                            <a:schemeClr val="tx1"/>
                          </a:solidFill>
                          <a:latin typeface="Arial" panose="020B0604020202020204" pitchFamily="34" charset="0"/>
                          <a:ea typeface="+mn-ea"/>
                          <a:cs typeface="Arial" panose="020B0604020202020204" pitchFamily="34" charset="0"/>
                        </a:rPr>
                        <a:t>directly on FAIR with unique characteristic number </a:t>
                      </a:r>
                      <a:endParaRPr lang="en-GB" sz="1200" kern="1200" baseline="0" dirty="0" smtClean="0">
                        <a:solidFill>
                          <a:schemeClr val="tx1"/>
                        </a:solidFill>
                        <a:latin typeface="Arial" panose="020B0604020202020204" pitchFamily="34" charset="0"/>
                        <a:ea typeface="+mn-ea"/>
                        <a:cs typeface="Arial" panose="020B0604020202020204" pitchFamily="34" charset="0"/>
                      </a:endParaRPr>
                    </a:p>
                    <a:p>
                      <a:pPr marL="800100" lvl="1" indent="-342900">
                        <a:buFont typeface="Arial" panose="020B0604020202020204" pitchFamily="34" charset="0"/>
                        <a:buChar char="•"/>
                      </a:pPr>
                      <a:r>
                        <a:rPr lang="en-GB" sz="1200" kern="1200" baseline="0" dirty="0" smtClean="0">
                          <a:solidFill>
                            <a:schemeClr val="tx1"/>
                          </a:solidFill>
                          <a:latin typeface="Arial" panose="020B0604020202020204" pitchFamily="34" charset="0"/>
                          <a:ea typeface="+mn-ea"/>
                          <a:cs typeface="Arial" panose="020B0604020202020204" pitchFamily="34" charset="0"/>
                        </a:rPr>
                        <a:t>Recording attribute results on the FAIR that is supported by documented evidence </a:t>
                      </a:r>
                      <a:r>
                        <a:rPr lang="en-GB" sz="1200" kern="1200" baseline="0" dirty="0" smtClean="0">
                          <a:solidFill>
                            <a:schemeClr val="tx1"/>
                          </a:solidFill>
                          <a:latin typeface="Arial" panose="020B0604020202020204" pitchFamily="34" charset="0"/>
                          <a:ea typeface="+mn-ea"/>
                          <a:cs typeface="Arial" panose="020B0604020202020204" pitchFamily="34" charset="0"/>
                        </a:rPr>
                        <a:t>of conformity to all requirements (e.g. tool design and inspection records, process control audit results, material records</a:t>
                      </a:r>
                      <a:r>
                        <a:rPr lang="en-GB" sz="1200" kern="1200" baseline="0" dirty="0" smtClean="0">
                          <a:solidFill>
                            <a:schemeClr val="tx1"/>
                          </a:solidFill>
                          <a:latin typeface="Arial" panose="020B0604020202020204" pitchFamily="34" charset="0"/>
                          <a:ea typeface="+mn-ea"/>
                          <a:cs typeface="Arial" panose="020B0604020202020204" pitchFamily="34" charset="0"/>
                        </a:rPr>
                        <a:t>)</a:t>
                      </a:r>
                    </a:p>
                    <a:p>
                      <a:pPr marL="342900" lvl="0" indent="-342900">
                        <a:buFont typeface="+mj-lt"/>
                        <a:buAutoNum type="arabicPeriod"/>
                      </a:pPr>
                      <a:r>
                        <a:rPr lang="en-GB" sz="1200" kern="1200" baseline="0" dirty="0" smtClean="0">
                          <a:solidFill>
                            <a:schemeClr val="tx1"/>
                          </a:solidFill>
                          <a:latin typeface="Arial" panose="020B0604020202020204" pitchFamily="34" charset="0"/>
                          <a:ea typeface="+mn-ea"/>
                          <a:cs typeface="Arial" panose="020B0604020202020204" pitchFamily="34" charset="0"/>
                        </a:rPr>
                        <a:t>Ensure that supporting records </a:t>
                      </a:r>
                      <a:r>
                        <a:rPr lang="en-US" sz="1200" kern="1200" dirty="0" smtClean="0">
                          <a:solidFill>
                            <a:schemeClr val="tx1"/>
                          </a:solidFill>
                          <a:effectLst/>
                          <a:latin typeface="Arial" panose="020B0604020202020204" pitchFamily="34" charset="0"/>
                          <a:ea typeface="+mn-ea"/>
                          <a:cs typeface="Arial" panose="020B0604020202020204" pitchFamily="34" charset="0"/>
                        </a:rPr>
                        <a:t>demonstrate the conformity of products to all applicable requirements.</a:t>
                      </a:r>
                    </a:p>
                    <a:p>
                      <a:pPr marL="342900" lvl="0" indent="-342900">
                        <a:buFont typeface="+mj-lt"/>
                        <a:buAutoNum type="arabicPeriod"/>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Ensure that applicable supporting records are verified during FAI and retained as required.</a:t>
                      </a:r>
                      <a:endParaRPr lang="en-GB" sz="1200" kern="1200" baseline="0" dirty="0" smtClean="0">
                        <a:solidFill>
                          <a:schemeClr val="tx1"/>
                        </a:solidFill>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Arial" panose="020B0604020202020204" pitchFamily="34" charset="0"/>
                          <a:ea typeface="+mn-ea"/>
                          <a:cs typeface="Arial" panose="020B0604020202020204" pitchFamily="34" charset="0"/>
                        </a:rPr>
                        <a:t>The producer must identify all embedded requirements of process, material and finish specifications applicable to product and must determine how to record evidence of conformance.  It </a:t>
                      </a:r>
                      <a:r>
                        <a:rPr lang="en-US" sz="1200" kern="1200" baseline="0" dirty="0" smtClean="0">
                          <a:solidFill>
                            <a:schemeClr val="tx1"/>
                          </a:solidFill>
                          <a:latin typeface="Arial" panose="020B0604020202020204" pitchFamily="34" charset="0"/>
                          <a:ea typeface="+mn-ea"/>
                          <a:cs typeface="Arial" panose="020B0604020202020204" pitchFamily="34" charset="0"/>
                        </a:rPr>
                        <a:t>is recommended to assign unique characteristic numbers on the FAIR to select characteristics from specifications. </a:t>
                      </a:r>
                      <a:r>
                        <a:rPr lang="en-US" sz="1200" kern="1200" baseline="0" dirty="0" smtClean="0">
                          <a:solidFill>
                            <a:schemeClr val="tx1"/>
                          </a:solidFill>
                          <a:latin typeface="Arial" panose="020B0604020202020204" pitchFamily="34" charset="0"/>
                          <a:ea typeface="+mn-ea"/>
                          <a:cs typeface="Arial" panose="020B0604020202020204" pitchFamily="34" charset="0"/>
                        </a:rPr>
                        <a:t>These </a:t>
                      </a:r>
                      <a:r>
                        <a:rPr lang="en-US" sz="1200" kern="1200" baseline="0" dirty="0" smtClean="0">
                          <a:solidFill>
                            <a:schemeClr val="tx1"/>
                          </a:solidFill>
                          <a:latin typeface="Arial" panose="020B0604020202020204" pitchFamily="34" charset="0"/>
                          <a:ea typeface="+mn-ea"/>
                          <a:cs typeface="Arial" panose="020B0604020202020204" pitchFamily="34" charset="0"/>
                        </a:rPr>
                        <a:t>specification characteristics should be chosen based on established risk assessment tools </a:t>
                      </a:r>
                      <a:r>
                        <a:rPr lang="en-US" sz="1200" kern="1200" baseline="0" dirty="0" smtClean="0">
                          <a:solidFill>
                            <a:schemeClr val="tx1"/>
                          </a:solidFill>
                          <a:latin typeface="Arial" panose="020B0604020202020204" pitchFamily="34" charset="0"/>
                          <a:ea typeface="+mn-ea"/>
                          <a:cs typeface="Arial" panose="020B0604020202020204" pitchFamily="34" charset="0"/>
                        </a:rPr>
                        <a:t>and </a:t>
                      </a:r>
                      <a:r>
                        <a:rPr lang="en-US" sz="1200" kern="1200" baseline="0" dirty="0" smtClean="0">
                          <a:solidFill>
                            <a:schemeClr val="tx1"/>
                          </a:solidFill>
                          <a:latin typeface="Arial" panose="020B0604020202020204" pitchFamily="34" charset="0"/>
                          <a:ea typeface="+mn-ea"/>
                          <a:cs typeface="Arial" panose="020B0604020202020204" pitchFamily="34" charset="0"/>
                        </a:rPr>
                        <a:t>recorded in the units </a:t>
                      </a:r>
                      <a:r>
                        <a:rPr lang="en-US" sz="1200" kern="1200" baseline="0" dirty="0" smtClean="0">
                          <a:solidFill>
                            <a:schemeClr val="tx1"/>
                          </a:solidFill>
                          <a:latin typeface="Arial" panose="020B0604020202020204" pitchFamily="34" charset="0"/>
                          <a:ea typeface="+mn-ea"/>
                          <a:cs typeface="Arial" panose="020B0604020202020204" pitchFamily="34" charset="0"/>
                        </a:rPr>
                        <a:t>specified in the specification.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Arial" panose="020B0604020202020204" pitchFamily="34" charset="0"/>
                          <a:ea typeface="+mn-ea"/>
                          <a:cs typeface="Arial" panose="020B0604020202020204" pitchFamily="34" charset="0"/>
                        </a:rPr>
                        <a:t>Regardless of whether a specification characteristic result is recorded on the FAIR with </a:t>
                      </a:r>
                      <a:r>
                        <a:rPr lang="en-US" sz="1200" kern="1200" baseline="0" dirty="0" smtClean="0">
                          <a:solidFill>
                            <a:schemeClr val="tx1"/>
                          </a:solidFill>
                          <a:latin typeface="Arial" panose="020B0604020202020204" pitchFamily="34" charset="0"/>
                          <a:ea typeface="+mn-ea"/>
                          <a:cs typeface="Arial" panose="020B0604020202020204" pitchFamily="34" charset="0"/>
                        </a:rPr>
                        <a:t>variable data or attribute </a:t>
                      </a:r>
                      <a:r>
                        <a:rPr lang="en-GB" sz="1200" kern="1200" baseline="0" dirty="0" smtClean="0">
                          <a:solidFill>
                            <a:schemeClr val="tx1"/>
                          </a:solidFill>
                          <a:latin typeface="Arial" panose="020B0604020202020204" pitchFamily="34" charset="0"/>
                          <a:ea typeface="+mn-ea"/>
                          <a:cs typeface="Arial" panose="020B0604020202020204" pitchFamily="34" charset="0"/>
                        </a:rPr>
                        <a:t>results</a:t>
                      </a:r>
                      <a:r>
                        <a:rPr lang="en-GB" sz="1200" kern="1200" baseline="0" dirty="0" smtClean="0">
                          <a:solidFill>
                            <a:schemeClr val="tx1"/>
                          </a:solidFill>
                          <a:latin typeface="Arial" panose="020B0604020202020204" pitchFamily="34" charset="0"/>
                          <a:ea typeface="+mn-ea"/>
                          <a:cs typeface="Arial" panose="020B0604020202020204" pitchFamily="34" charset="0"/>
                        </a:rPr>
                        <a:t>, the producer must </a:t>
                      </a:r>
                      <a:r>
                        <a:rPr lang="en-GB" sz="1200" kern="1200" baseline="0" dirty="0" smtClean="0">
                          <a:solidFill>
                            <a:schemeClr val="tx1"/>
                          </a:solidFill>
                          <a:latin typeface="Arial" panose="020B0604020202020204" pitchFamily="34" charset="0"/>
                          <a:ea typeface="+mn-ea"/>
                          <a:cs typeface="Arial" panose="020B0604020202020204" pitchFamily="34" charset="0"/>
                        </a:rPr>
                        <a:t>retain documented </a:t>
                      </a:r>
                      <a:r>
                        <a:rPr lang="en-GB" sz="1200" kern="1200" baseline="0" dirty="0" smtClean="0">
                          <a:solidFill>
                            <a:schemeClr val="tx1"/>
                          </a:solidFill>
                          <a:latin typeface="Arial" panose="020B0604020202020204" pitchFamily="34" charset="0"/>
                          <a:ea typeface="+mn-ea"/>
                          <a:cs typeface="Arial" panose="020B0604020202020204" pitchFamily="34" charset="0"/>
                        </a:rPr>
                        <a:t>objective evidence </a:t>
                      </a:r>
                      <a:r>
                        <a:rPr lang="en-US" sz="1200" kern="1200" baseline="0" dirty="0" smtClean="0">
                          <a:solidFill>
                            <a:schemeClr val="tx1"/>
                          </a:solidFill>
                          <a:latin typeface="Arial" panose="020B0604020202020204" pitchFamily="34" charset="0"/>
                          <a:ea typeface="+mn-ea"/>
                          <a:cs typeface="Arial" panose="020B0604020202020204" pitchFamily="34" charset="0"/>
                        </a:rPr>
                        <a:t>to demonstrate conformity to all </a:t>
                      </a:r>
                      <a:r>
                        <a:rPr lang="en-US" sz="1200" kern="1200" baseline="0" dirty="0" smtClean="0">
                          <a:solidFill>
                            <a:schemeClr val="tx1"/>
                          </a:solidFill>
                          <a:latin typeface="Arial" panose="020B0604020202020204" pitchFamily="34" charset="0"/>
                          <a:ea typeface="+mn-ea"/>
                          <a:cs typeface="Arial" panose="020B0604020202020204" pitchFamily="34" charset="0"/>
                        </a:rPr>
                        <a:t>applicable requirements</a:t>
                      </a:r>
                      <a:r>
                        <a:rPr lang="en-US" sz="1200" kern="1200" baseline="0" dirty="0" smtClean="0">
                          <a:solidFill>
                            <a:schemeClr val="tx1"/>
                          </a:solidFill>
                          <a:latin typeface="Arial" panose="020B0604020202020204" pitchFamily="34" charset="0"/>
                          <a:ea typeface="+mn-ea"/>
                          <a:cs typeface="Arial" panose="020B0604020202020204" pitchFamily="34" charset="0"/>
                        </a:rPr>
                        <a:t>.</a:t>
                      </a:r>
                      <a:endParaRPr lang="en-US" sz="1100" kern="1200" baseline="0" dirty="0">
                        <a:solidFill>
                          <a:schemeClr val="tx1"/>
                        </a:solidFill>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4633016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2413259027"/>
              </p:ext>
            </p:extLst>
          </p:nvPr>
        </p:nvGraphicFramePr>
        <p:xfrm>
          <a:off x="0" y="1376729"/>
          <a:ext cx="12191999" cy="5481271"/>
        </p:xfrm>
        <a:graphic>
          <a:graphicData uri="http://schemas.openxmlformats.org/drawingml/2006/table">
            <a:tbl>
              <a:tblPr firstRow="1" bandRow="1">
                <a:tableStyleId>{5C22544A-7EE6-4342-B048-85BDC9FD1C3A}</a:tableStyleId>
              </a:tblPr>
              <a:tblGrid>
                <a:gridCol w="6089150"/>
                <a:gridCol w="6102849"/>
              </a:tblGrid>
              <a:tr h="3442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dirty="0" smtClean="0">
                          <a:ln>
                            <a:noFill/>
                          </a:ln>
                          <a:solidFill>
                            <a:prstClr val="white"/>
                          </a:solidFill>
                          <a:effectLst/>
                          <a:uLnTx/>
                          <a:uFillTx/>
                          <a:latin typeface="Arial" panose="020B0604020202020204" pitchFamily="34" charset="0"/>
                          <a:ea typeface="+mn-ea"/>
                          <a:cs typeface="Arial" panose="020B0604020202020204" pitchFamily="34" charset="0"/>
                        </a:rPr>
                        <a:t>Requirements</a:t>
                      </a:r>
                      <a:endParaRPr kumimoji="0" lang="en-US" sz="1800" b="1" i="0" u="none" strike="noStrike" kern="1200" cap="none" spc="0" normalizeH="0" baseline="0" dirty="0">
                        <a:ln>
                          <a:noFill/>
                        </a:ln>
                        <a:solidFill>
                          <a:prstClr val="white"/>
                        </a:solidFill>
                        <a:effectLst/>
                        <a:uLnTx/>
                        <a:uFillTx/>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Background</a:t>
                      </a:r>
                      <a:endParaRPr lang="en-US" dirty="0" smtClean="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r>
              <a:tr h="3217090">
                <a:tc>
                  <a:txBody>
                    <a:bodyPr/>
                    <a:lstStyle/>
                    <a:p>
                      <a:pPr marL="111125" lvl="0" indent="-111125">
                        <a:buFont typeface="Arial" panose="020B0604020202020204" pitchFamily="34" charset="0"/>
                        <a:buNone/>
                      </a:pPr>
                      <a:r>
                        <a:rPr lang="en-US" sz="1200" b="1" kern="1200" dirty="0" smtClean="0">
                          <a:solidFill>
                            <a:schemeClr val="dk1"/>
                          </a:solidFill>
                          <a:effectLst/>
                          <a:latin typeface="Arial" panose="020B0604020202020204" pitchFamily="34" charset="0"/>
                          <a:ea typeface="+mn-ea"/>
                          <a:cs typeface="Arial" panose="020B0604020202020204" pitchFamily="34" charset="0"/>
                        </a:rPr>
                        <a:t>AS9100D 8.5.1.3</a:t>
                      </a:r>
                      <a:r>
                        <a:rPr lang="en-US" sz="1200" b="0" kern="1200" dirty="0" smtClean="0">
                          <a:solidFill>
                            <a:schemeClr val="dk1"/>
                          </a:solidFill>
                          <a:effectLst/>
                          <a:latin typeface="Arial" panose="020B0604020202020204" pitchFamily="34" charset="0"/>
                          <a:ea typeface="+mn-ea"/>
                          <a:cs typeface="Arial" panose="020B0604020202020204" pitchFamily="34" charset="0"/>
                        </a:rPr>
                        <a:t>: The organization shall use a representative item from the first production run of a new part or assembly to verify that the production processes, production documentation, and tooling are able to produce parts and assemblies that meet requirements. This activity shall be repeated when changes occur that invalidate the original results (e.g., engineering changes, production process changes, tooling changes).</a:t>
                      </a:r>
                    </a:p>
                    <a:p>
                      <a:pPr marL="111125" lvl="0" indent="-111125">
                        <a:buFont typeface="Arial" panose="020B0604020202020204" pitchFamily="34" charset="0"/>
                        <a:buNone/>
                      </a:pPr>
                      <a:r>
                        <a:rPr lang="en-US" sz="1200" b="1" kern="1200" dirty="0" smtClean="0">
                          <a:solidFill>
                            <a:schemeClr val="dk1"/>
                          </a:solidFill>
                          <a:effectLst/>
                          <a:latin typeface="Arial" panose="020B0604020202020204" pitchFamily="34" charset="0"/>
                          <a:ea typeface="+mn-ea"/>
                          <a:cs typeface="Arial" panose="020B0604020202020204" pitchFamily="34" charset="0"/>
                        </a:rPr>
                        <a:t>AS9100D 8.5.6</a:t>
                      </a:r>
                      <a:r>
                        <a:rPr lang="en-US" sz="1200" b="0" kern="1200" dirty="0" smtClean="0">
                          <a:solidFill>
                            <a:schemeClr val="dk1"/>
                          </a:solidFill>
                          <a:effectLst/>
                          <a:latin typeface="Arial" panose="020B0604020202020204" pitchFamily="34" charset="0"/>
                          <a:ea typeface="+mn-ea"/>
                          <a:cs typeface="Arial" panose="020B0604020202020204" pitchFamily="34" charset="0"/>
                        </a:rPr>
                        <a:t>:</a:t>
                      </a:r>
                      <a:r>
                        <a:rPr lang="en-US" sz="1200" b="1" kern="1200" dirty="0" smtClean="0">
                          <a:solidFill>
                            <a:schemeClr val="dk1"/>
                          </a:solidFill>
                          <a:effectLst/>
                          <a:latin typeface="Arial" panose="020B0604020202020204" pitchFamily="34" charset="0"/>
                          <a:ea typeface="+mn-ea"/>
                          <a:cs typeface="Arial" panose="020B0604020202020204" pitchFamily="34" charset="0"/>
                        </a:rPr>
                        <a:t> </a:t>
                      </a:r>
                      <a:r>
                        <a:rPr lang="en-US" sz="1200" b="0" kern="1200" dirty="0" smtClean="0">
                          <a:solidFill>
                            <a:schemeClr val="dk1"/>
                          </a:solidFill>
                          <a:effectLst/>
                          <a:latin typeface="Arial" panose="020B0604020202020204" pitchFamily="34" charset="0"/>
                          <a:ea typeface="+mn-ea"/>
                          <a:cs typeface="Arial" panose="020B0604020202020204" pitchFamily="34" charset="0"/>
                        </a:rPr>
                        <a:t>The organization shall review and control changes for production to the extent necessary to ensure continuing conformity with requirements. Persons authorized to approve production changes shall be identified. The organization shall retain documented information describing the results of the review of changes, the person(s) authorizing the change, and actions arising from the review. </a:t>
                      </a:r>
                    </a:p>
                    <a:p>
                      <a:pPr marL="111125" lvl="0" indent="-111125">
                        <a:buFont typeface="Arial" panose="020B0604020202020204" pitchFamily="34" charset="0"/>
                        <a:buNone/>
                      </a:pPr>
                      <a:r>
                        <a:rPr lang="en-US" sz="1200" b="1" kern="1200" dirty="0" smtClean="0">
                          <a:solidFill>
                            <a:schemeClr val="dk1"/>
                          </a:solidFill>
                          <a:effectLst/>
                          <a:latin typeface="Arial" panose="020B0604020202020204" pitchFamily="34" charset="0"/>
                          <a:ea typeface="+mn-ea"/>
                          <a:cs typeface="Arial" panose="020B0604020202020204" pitchFamily="34" charset="0"/>
                        </a:rPr>
                        <a:t>AS9102B 4.6f</a:t>
                      </a:r>
                      <a:r>
                        <a:rPr lang="en-US" sz="1200" b="0" kern="1200" dirty="0" smtClean="0">
                          <a:solidFill>
                            <a:schemeClr val="dk1"/>
                          </a:solidFill>
                          <a:effectLst/>
                          <a:latin typeface="Arial" panose="020B0604020202020204" pitchFamily="34" charset="0"/>
                          <a:ea typeface="+mn-ea"/>
                          <a:cs typeface="Arial" panose="020B0604020202020204" pitchFamily="34" charset="0"/>
                        </a:rPr>
                        <a:t>:</a:t>
                      </a:r>
                      <a:r>
                        <a:rPr lang="en-US" sz="1200" b="1" kern="1200" dirty="0" smtClean="0">
                          <a:solidFill>
                            <a:schemeClr val="dk1"/>
                          </a:solidFill>
                          <a:effectLst/>
                          <a:latin typeface="Arial" panose="020B0604020202020204" pitchFamily="34" charset="0"/>
                          <a:ea typeface="+mn-ea"/>
                          <a:cs typeface="Arial" panose="020B0604020202020204" pitchFamily="34" charset="0"/>
                        </a:rPr>
                        <a:t> </a:t>
                      </a:r>
                      <a:r>
                        <a:rPr lang="en-US" sz="1200" b="0" kern="1200" dirty="0" smtClean="0">
                          <a:solidFill>
                            <a:schemeClr val="dk1"/>
                          </a:solidFill>
                          <a:effectLst/>
                          <a:latin typeface="Arial" panose="020B0604020202020204" pitchFamily="34" charset="0"/>
                          <a:ea typeface="+mn-ea"/>
                          <a:cs typeface="Arial" panose="020B0604020202020204" pitchFamily="34" charset="0"/>
                        </a:rPr>
                        <a:t>The organization shall perform a full FAI or a partial FAI for affected characteristics, when any of the following occurs:</a:t>
                      </a:r>
                    </a:p>
                    <a:p>
                      <a:pPr marL="234950" lvl="1" indent="-111125">
                        <a:buFont typeface="+mj-lt"/>
                        <a:buAutoNum type="arabicPeriod"/>
                      </a:pPr>
                      <a:r>
                        <a:rPr lang="en-US" sz="1200" b="0" kern="1200" dirty="0" smtClean="0">
                          <a:solidFill>
                            <a:schemeClr val="dk1"/>
                          </a:solidFill>
                          <a:effectLst/>
                          <a:latin typeface="Arial" panose="020B0604020202020204" pitchFamily="34" charset="0"/>
                          <a:ea typeface="+mn-ea"/>
                          <a:cs typeface="Arial" panose="020B0604020202020204" pitchFamily="34" charset="0"/>
                        </a:rPr>
                        <a:t> A change in the design characteristics affecting fit, form, or function of the part.</a:t>
                      </a:r>
                    </a:p>
                    <a:p>
                      <a:pPr marL="234950" lvl="1" indent="-111125">
                        <a:buFont typeface="+mj-lt"/>
                        <a:buAutoNum type="arabicPeriod"/>
                      </a:pPr>
                      <a:r>
                        <a:rPr lang="en-US" sz="1200" b="0" kern="1200" dirty="0" smtClean="0">
                          <a:solidFill>
                            <a:schemeClr val="dk1"/>
                          </a:solidFill>
                          <a:effectLst/>
                          <a:latin typeface="Arial" panose="020B0604020202020204" pitchFamily="34" charset="0"/>
                          <a:ea typeface="+mn-ea"/>
                          <a:cs typeface="Arial" panose="020B0604020202020204" pitchFamily="34" charset="0"/>
                        </a:rPr>
                        <a:t> A change in manufacturing source(s), process(</a:t>
                      </a:r>
                      <a:r>
                        <a:rPr lang="en-US" sz="1200" b="0" kern="1200" dirty="0" err="1" smtClean="0">
                          <a:solidFill>
                            <a:schemeClr val="dk1"/>
                          </a:solidFill>
                          <a:effectLst/>
                          <a:latin typeface="Arial" panose="020B0604020202020204" pitchFamily="34" charset="0"/>
                          <a:ea typeface="+mn-ea"/>
                          <a:cs typeface="Arial" panose="020B0604020202020204" pitchFamily="34" charset="0"/>
                        </a:rPr>
                        <a:t>es</a:t>
                      </a:r>
                      <a:r>
                        <a:rPr lang="en-US" sz="1200" b="0" kern="1200" dirty="0" smtClean="0">
                          <a:solidFill>
                            <a:schemeClr val="dk1"/>
                          </a:solidFill>
                          <a:effectLst/>
                          <a:latin typeface="Arial" panose="020B0604020202020204" pitchFamily="34" charset="0"/>
                          <a:ea typeface="+mn-ea"/>
                          <a:cs typeface="Arial" panose="020B0604020202020204" pitchFamily="34" charset="0"/>
                        </a:rPr>
                        <a:t>), inspection method(s), location of manufacture, tooling, or materials that can potentially affect fit, form, or function.</a:t>
                      </a:r>
                    </a:p>
                    <a:p>
                      <a:pPr marL="234950" lvl="1" indent="-111125">
                        <a:buFont typeface="+mj-lt"/>
                        <a:buAutoNum type="arabicPeriod"/>
                      </a:pPr>
                      <a:r>
                        <a:rPr lang="en-US" sz="1200" b="0" kern="1200" dirty="0" smtClean="0">
                          <a:solidFill>
                            <a:schemeClr val="dk1"/>
                          </a:solidFill>
                          <a:effectLst/>
                          <a:latin typeface="Arial" panose="020B0604020202020204" pitchFamily="34" charset="0"/>
                          <a:ea typeface="+mn-ea"/>
                          <a:cs typeface="Arial" panose="020B0604020202020204" pitchFamily="34" charset="0"/>
                        </a:rPr>
                        <a:t> A change in numerical control program or translation to another media that can potentially affect fit, form, or function.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r>
                        <a:rPr lang="en-US" sz="1200" strike="noStrike" kern="1200" dirty="0" smtClean="0">
                          <a:solidFill>
                            <a:schemeClr val="dk1"/>
                          </a:solidFill>
                          <a:effectLst/>
                          <a:latin typeface="Arial" panose="020B0604020202020204" pitchFamily="34" charset="0"/>
                          <a:ea typeface="+mn-ea"/>
                          <a:cs typeface="Arial" panose="020B0604020202020204" pitchFamily="34" charset="0"/>
                        </a:rPr>
                        <a:t>FAI is a process to validate that product realization processes are capable of producing parts and assemblies that meet engineering design requirements.</a:t>
                      </a:r>
                      <a:r>
                        <a:rPr lang="en-US" sz="1200" strike="noStrike" kern="1200" baseline="0" dirty="0" smtClean="0">
                          <a:solidFill>
                            <a:schemeClr val="dk1"/>
                          </a:solidFill>
                          <a:effectLst/>
                          <a:latin typeface="Arial" panose="020B0604020202020204" pitchFamily="34" charset="0"/>
                          <a:ea typeface="+mn-ea"/>
                          <a:cs typeface="Arial" panose="020B0604020202020204" pitchFamily="34" charset="0"/>
                        </a:rPr>
                        <a:t>  </a:t>
                      </a:r>
                      <a:r>
                        <a:rPr lang="en-US" sz="1200" strike="noStrike" kern="1200" baseline="0" dirty="0" smtClean="0">
                          <a:solidFill>
                            <a:schemeClr val="dk1"/>
                          </a:solidFill>
                          <a:effectLst/>
                          <a:latin typeface="Arial" panose="020B0604020202020204" pitchFamily="34" charset="0"/>
                          <a:ea typeface="+mn-ea"/>
                          <a:cs typeface="Arial" panose="020B0604020202020204" pitchFamily="34" charset="0"/>
                        </a:rPr>
                        <a:t>C</a:t>
                      </a:r>
                      <a:r>
                        <a:rPr lang="en-US" sz="1200" strike="noStrike" kern="1200" dirty="0" smtClean="0">
                          <a:solidFill>
                            <a:schemeClr val="dk1"/>
                          </a:solidFill>
                          <a:effectLst/>
                          <a:latin typeface="Arial" panose="020B0604020202020204" pitchFamily="34" charset="0"/>
                          <a:ea typeface="+mn-ea"/>
                          <a:cs typeface="Arial" panose="020B0604020202020204" pitchFamily="34" charset="0"/>
                        </a:rPr>
                        <a:t>hanges</a:t>
                      </a:r>
                      <a:r>
                        <a:rPr lang="en-US" sz="1200" strike="noStrike" kern="1200" baseline="0" dirty="0" smtClean="0">
                          <a:solidFill>
                            <a:schemeClr val="dk1"/>
                          </a:solidFill>
                          <a:effectLst/>
                          <a:latin typeface="Arial" panose="020B0604020202020204" pitchFamily="34" charset="0"/>
                          <a:ea typeface="+mn-ea"/>
                          <a:cs typeface="Arial" panose="020B0604020202020204" pitchFamily="34" charset="0"/>
                        </a:rPr>
                        <a:t> in e</a:t>
                      </a:r>
                      <a:r>
                        <a:rPr lang="en-US" sz="1200" strike="noStrike" kern="1200" dirty="0" smtClean="0">
                          <a:solidFill>
                            <a:schemeClr val="dk1"/>
                          </a:solidFill>
                          <a:effectLst/>
                          <a:latin typeface="Arial" panose="020B0604020202020204" pitchFamily="34" charset="0"/>
                          <a:ea typeface="+mn-ea"/>
                          <a:cs typeface="Arial" panose="020B0604020202020204" pitchFamily="34" charset="0"/>
                        </a:rPr>
                        <a:t>ngineering, </a:t>
                      </a:r>
                      <a:r>
                        <a:rPr lang="en-US" sz="1200" strike="noStrike" kern="1200" dirty="0" smtClean="0">
                          <a:solidFill>
                            <a:schemeClr val="dk1"/>
                          </a:solidFill>
                          <a:effectLst/>
                          <a:latin typeface="Arial" panose="020B0604020202020204" pitchFamily="34" charset="0"/>
                          <a:ea typeface="+mn-ea"/>
                          <a:cs typeface="Arial" panose="020B0604020202020204" pitchFamily="34" charset="0"/>
                        </a:rPr>
                        <a:t>production </a:t>
                      </a:r>
                      <a:r>
                        <a:rPr lang="en-US" sz="1200" strike="noStrike" kern="1200" dirty="0" smtClean="0">
                          <a:solidFill>
                            <a:schemeClr val="dk1"/>
                          </a:solidFill>
                          <a:effectLst/>
                          <a:latin typeface="Arial" panose="020B0604020202020204" pitchFamily="34" charset="0"/>
                          <a:ea typeface="+mn-ea"/>
                          <a:cs typeface="Arial" panose="020B0604020202020204" pitchFamily="34" charset="0"/>
                        </a:rPr>
                        <a:t>process or tooling </a:t>
                      </a:r>
                      <a:r>
                        <a:rPr lang="en-US" sz="1200" strike="noStrike" kern="1200" dirty="0" smtClean="0">
                          <a:solidFill>
                            <a:schemeClr val="dk1"/>
                          </a:solidFill>
                          <a:effectLst/>
                          <a:latin typeface="Arial" panose="020B0604020202020204" pitchFamily="34" charset="0"/>
                          <a:ea typeface="+mn-ea"/>
                          <a:cs typeface="Arial" panose="020B0604020202020204" pitchFamily="34" charset="0"/>
                        </a:rPr>
                        <a:t>may alter those production realization processes.</a:t>
                      </a:r>
                      <a:r>
                        <a:rPr lang="en-US" sz="1200" strike="noStrike" kern="1200" baseline="0" dirty="0" smtClean="0">
                          <a:solidFill>
                            <a:schemeClr val="dk1"/>
                          </a:solidFill>
                          <a:effectLst/>
                          <a:latin typeface="Arial" panose="020B0604020202020204" pitchFamily="34" charset="0"/>
                          <a:ea typeface="+mn-ea"/>
                          <a:cs typeface="Arial" panose="020B0604020202020204" pitchFamily="34" charset="0"/>
                        </a:rPr>
                        <a:t>  </a:t>
                      </a:r>
                      <a:r>
                        <a:rPr lang="en-US" sz="1200" strike="noStrike" kern="1200" dirty="0" smtClean="0">
                          <a:solidFill>
                            <a:schemeClr val="dk1"/>
                          </a:solidFill>
                          <a:effectLst/>
                          <a:latin typeface="Arial" panose="020B0604020202020204" pitchFamily="34" charset="0"/>
                          <a:ea typeface="+mn-ea"/>
                          <a:cs typeface="Arial" panose="020B0604020202020204" pitchFamily="34" charset="0"/>
                        </a:rPr>
                        <a:t>As changes can </a:t>
                      </a:r>
                      <a:r>
                        <a:rPr lang="en-US" sz="1200" strike="noStrike" kern="1200" dirty="0" smtClean="0">
                          <a:solidFill>
                            <a:schemeClr val="tx1"/>
                          </a:solidFill>
                          <a:effectLst/>
                          <a:latin typeface="Arial" panose="020B0604020202020204" pitchFamily="34" charset="0"/>
                          <a:ea typeface="+mn-ea"/>
                          <a:cs typeface="Arial" panose="020B0604020202020204" pitchFamily="34" charset="0"/>
                        </a:rPr>
                        <a:t>lead to risks, we must have effective change management processes in conjunction with a robust verification process such as FAI. </a:t>
                      </a:r>
                    </a:p>
                    <a:p>
                      <a:pPr marL="0" indent="0">
                        <a:buFont typeface="Arial" panose="020B0604020202020204" pitchFamily="34" charset="0"/>
                        <a:buNone/>
                      </a:pPr>
                      <a:endParaRPr lang="en-US" sz="1200" strike="noStrike" kern="1200" dirty="0" smtClean="0">
                        <a:solidFill>
                          <a:schemeClr val="tx1"/>
                        </a:solidFill>
                        <a:effectLst/>
                        <a:latin typeface="Arial" panose="020B0604020202020204" pitchFamily="34" charset="0"/>
                        <a:ea typeface="+mn-ea"/>
                        <a:cs typeface="Arial" panose="020B0604020202020204" pitchFamily="34" charset="0"/>
                      </a:endParaRPr>
                    </a:p>
                    <a:p>
                      <a:pPr marL="0" indent="0">
                        <a:buFont typeface="Arial" panose="020B0604020202020204" pitchFamily="34" charset="0"/>
                        <a:buNone/>
                      </a:pPr>
                      <a:r>
                        <a:rPr lang="en-US" sz="1200" strike="noStrike" kern="1200" dirty="0" smtClean="0">
                          <a:solidFill>
                            <a:schemeClr val="tx1"/>
                          </a:solidFill>
                          <a:effectLst/>
                          <a:latin typeface="Arial" panose="020B0604020202020204" pitchFamily="34" charset="0"/>
                          <a:ea typeface="+mn-ea"/>
                          <a:cs typeface="Arial" panose="020B0604020202020204" pitchFamily="34" charset="0"/>
                        </a:rPr>
                        <a:t>Change </a:t>
                      </a:r>
                      <a:r>
                        <a:rPr lang="en-US" sz="1200" strike="noStrike" kern="1200" dirty="0" smtClean="0">
                          <a:solidFill>
                            <a:schemeClr val="tx1"/>
                          </a:solidFill>
                          <a:effectLst/>
                          <a:latin typeface="Arial" panose="020B0604020202020204" pitchFamily="34" charset="0"/>
                          <a:ea typeface="+mn-ea"/>
                          <a:cs typeface="Arial" panose="020B0604020202020204" pitchFamily="34" charset="0"/>
                        </a:rPr>
                        <a:t>management processes must document evaluation of all changes for the need to perform FAI, including: </a:t>
                      </a:r>
                    </a:p>
                    <a:p>
                      <a:pPr marL="628650" lvl="1" indent="-171450">
                        <a:buFont typeface="Arial" panose="020B0604020202020204" pitchFamily="34" charset="0"/>
                        <a:buChar char="•"/>
                      </a:pPr>
                      <a:r>
                        <a:rPr lang="en-US" sz="1200" strike="noStrike" kern="1200" dirty="0" smtClean="0">
                          <a:solidFill>
                            <a:schemeClr val="tx1"/>
                          </a:solidFill>
                          <a:effectLst/>
                          <a:latin typeface="Arial" panose="020B0604020202020204" pitchFamily="34" charset="0"/>
                          <a:ea typeface="+mn-ea"/>
                          <a:cs typeface="Arial" panose="020B0604020202020204" pitchFamily="34" charset="0"/>
                        </a:rPr>
                        <a:t>Engineering changes</a:t>
                      </a:r>
                    </a:p>
                    <a:p>
                      <a:pPr marL="628650" lvl="1" indent="-171450">
                        <a:buFont typeface="Arial" panose="020B0604020202020204" pitchFamily="34" charset="0"/>
                        <a:buChar char="•"/>
                      </a:pPr>
                      <a:r>
                        <a:rPr lang="en-US" sz="1200" strike="noStrike" kern="1200" dirty="0" smtClean="0">
                          <a:solidFill>
                            <a:schemeClr val="tx1"/>
                          </a:solidFill>
                          <a:effectLst/>
                          <a:latin typeface="Arial" panose="020B0604020202020204" pitchFamily="34" charset="0"/>
                          <a:ea typeface="+mn-ea"/>
                          <a:cs typeface="Arial" panose="020B0604020202020204" pitchFamily="34" charset="0"/>
                        </a:rPr>
                        <a:t>Manufacturing process changes </a:t>
                      </a:r>
                    </a:p>
                    <a:p>
                      <a:pPr marL="628650" lvl="1" indent="-171450">
                        <a:buFont typeface="Arial" panose="020B0604020202020204" pitchFamily="34" charset="0"/>
                        <a:buChar char="•"/>
                      </a:pPr>
                      <a:r>
                        <a:rPr lang="en-US" sz="1200" strike="noStrike" kern="1200" dirty="0" smtClean="0">
                          <a:solidFill>
                            <a:schemeClr val="tx1"/>
                          </a:solidFill>
                          <a:effectLst/>
                          <a:latin typeface="Arial" panose="020B0604020202020204" pitchFamily="34" charset="0"/>
                          <a:ea typeface="+mn-ea"/>
                          <a:cs typeface="Arial" panose="020B0604020202020204" pitchFamily="34" charset="0"/>
                        </a:rPr>
                        <a:t>Tooling</a:t>
                      </a:r>
                      <a:r>
                        <a:rPr lang="en-US" sz="1200" strike="noStrike" kern="1200" baseline="0" dirty="0" smtClean="0">
                          <a:solidFill>
                            <a:schemeClr val="tx1"/>
                          </a:solidFill>
                          <a:effectLst/>
                          <a:latin typeface="Arial" panose="020B0604020202020204" pitchFamily="34" charset="0"/>
                          <a:ea typeface="+mn-ea"/>
                          <a:cs typeface="Arial" panose="020B0604020202020204" pitchFamily="34" charset="0"/>
                        </a:rPr>
                        <a:t> changes</a:t>
                      </a:r>
                    </a:p>
                    <a:p>
                      <a:pPr marL="628650" lvl="1" indent="-171450">
                        <a:buFont typeface="Arial" panose="020B0604020202020204" pitchFamily="34" charset="0"/>
                        <a:buChar char="•"/>
                      </a:pPr>
                      <a:r>
                        <a:rPr lang="en-US" sz="1200" strike="noStrike" kern="1200" baseline="0" dirty="0" smtClean="0">
                          <a:solidFill>
                            <a:schemeClr val="tx1"/>
                          </a:solidFill>
                          <a:effectLst/>
                          <a:latin typeface="Arial" panose="020B0604020202020204" pitchFamily="34" charset="0"/>
                          <a:ea typeface="+mn-ea"/>
                          <a:cs typeface="Arial" panose="020B0604020202020204" pitchFamily="34" charset="0"/>
                        </a:rPr>
                        <a:t>NC programming </a:t>
                      </a:r>
                      <a:r>
                        <a:rPr lang="en-US" sz="1200" strike="noStrike" kern="1200" baseline="0" dirty="0" smtClean="0">
                          <a:solidFill>
                            <a:schemeClr val="tx1"/>
                          </a:solidFill>
                          <a:effectLst/>
                          <a:latin typeface="Arial" panose="020B0604020202020204" pitchFamily="34" charset="0"/>
                          <a:ea typeface="+mn-ea"/>
                          <a:cs typeface="Arial" panose="020B0604020202020204" pitchFamily="34" charset="0"/>
                        </a:rPr>
                        <a:t>changes</a:t>
                      </a:r>
                    </a:p>
                    <a:p>
                      <a:pPr marL="628650" lvl="1" indent="-171450">
                        <a:buFont typeface="Arial" panose="020B0604020202020204" pitchFamily="34" charset="0"/>
                        <a:buChar char="•"/>
                      </a:pPr>
                      <a:r>
                        <a:rPr lang="en-US" sz="1200" strike="noStrike" kern="1200" baseline="0" dirty="0" smtClean="0">
                          <a:solidFill>
                            <a:schemeClr val="tx1"/>
                          </a:solidFill>
                          <a:effectLst/>
                          <a:latin typeface="Arial" panose="020B0604020202020204" pitchFamily="34" charset="0"/>
                          <a:ea typeface="+mn-ea"/>
                          <a:cs typeface="Arial" panose="020B0604020202020204" pitchFamily="34" charset="0"/>
                        </a:rPr>
                        <a:t>Inspection method changes</a:t>
                      </a:r>
                    </a:p>
                    <a:p>
                      <a:pPr marL="0" lvl="0" indent="0">
                        <a:buFont typeface="Arial" panose="020B0604020202020204" pitchFamily="34" charset="0"/>
                        <a:buNone/>
                      </a:pPr>
                      <a:endParaRPr lang="en-US" sz="1200" strike="noStrike" kern="1200" dirty="0" smtClean="0">
                        <a:solidFill>
                          <a:schemeClr val="tx1"/>
                        </a:solidFill>
                        <a:effectLst/>
                        <a:latin typeface="Arial" panose="020B0604020202020204" pitchFamily="34" charset="0"/>
                        <a:ea typeface="+mn-ea"/>
                        <a:cs typeface="Arial" panose="020B0604020202020204" pitchFamily="34" charset="0"/>
                      </a:endParaRPr>
                    </a:p>
                    <a:p>
                      <a:pPr marL="0" lvl="0" indent="0">
                        <a:buFont typeface="Arial" panose="020B0604020202020204" pitchFamily="34" charset="0"/>
                        <a:buNone/>
                      </a:pPr>
                      <a:r>
                        <a:rPr lang="en-US" sz="1200" strike="noStrike" kern="1200" dirty="0" smtClean="0">
                          <a:solidFill>
                            <a:schemeClr val="tx1"/>
                          </a:solidFill>
                          <a:effectLst/>
                          <a:latin typeface="Arial" panose="020B0604020202020204" pitchFamily="34" charset="0"/>
                          <a:ea typeface="+mn-ea"/>
                          <a:cs typeface="Arial" panose="020B0604020202020204" pitchFamily="34" charset="0"/>
                        </a:rPr>
                        <a:t>While AS9102 requires recording partial or re-accomplishment of FAI, AS9100 goes further and requires review and control of all changes. Even when a change evaluation results in determination that a partial or re-accomplishment of FAI is not required, the</a:t>
                      </a:r>
                      <a:endParaRPr lang="en-US" sz="1200" strike="noStrike" kern="1200" dirty="0" smtClean="0">
                        <a:solidFill>
                          <a:schemeClr val="tx1"/>
                        </a:solidFill>
                        <a:effectLst/>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4232">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Next Steps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Example / Opportunity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r>
              <a:tr h="1409527">
                <a:tc>
                  <a:txBody>
                    <a:bodyPr/>
                    <a:lstStyle/>
                    <a:p>
                      <a:pPr marL="228600" lvl="0" indent="-228600" algn="l" defTabSz="914400" rtl="0" eaLnBrk="1" latinLnBrk="0" hangingPunct="1">
                        <a:buFont typeface="+mj-lt"/>
                        <a:buAutoNum type="arabicPeriod"/>
                      </a:pPr>
                      <a:r>
                        <a:rPr lang="en-US" sz="1200" kern="1200" dirty="0" smtClean="0">
                          <a:solidFill>
                            <a:schemeClr val="dk1"/>
                          </a:solidFill>
                          <a:effectLst/>
                          <a:latin typeface="Arial" panose="020B0604020202020204" pitchFamily="34" charset="0"/>
                          <a:ea typeface="+mn-ea"/>
                          <a:cs typeface="Arial" panose="020B0604020202020204" pitchFamily="34" charset="0"/>
                        </a:rPr>
                        <a:t>Review existing change management process to identify possible gaps:</a:t>
                      </a:r>
                    </a:p>
                    <a:p>
                      <a:pPr marL="685800" lvl="1" indent="-228600" algn="l" defTabSz="914400" rtl="0" eaLnBrk="1" latinLnBrk="0" hangingPunct="1">
                        <a:buFont typeface="Arial" panose="020B0604020202020204" pitchFamily="34" charset="0"/>
                        <a:buChar char="•"/>
                      </a:pPr>
                      <a:r>
                        <a:rPr lang="en-US" sz="1200" kern="1200" dirty="0" smtClean="0">
                          <a:solidFill>
                            <a:schemeClr val="dk1"/>
                          </a:solidFill>
                          <a:effectLst/>
                          <a:latin typeface="Arial" panose="020B0604020202020204" pitchFamily="34" charset="0"/>
                          <a:ea typeface="+mn-ea"/>
                          <a:cs typeface="Arial" panose="020B0604020202020204" pitchFamily="34" charset="0"/>
                        </a:rPr>
                        <a:t>The change management process should integrate </a:t>
                      </a:r>
                      <a:r>
                        <a:rPr lang="en-US" sz="1200" kern="1200" dirty="0" smtClean="0">
                          <a:solidFill>
                            <a:schemeClr val="dk1"/>
                          </a:solidFill>
                          <a:effectLst/>
                          <a:latin typeface="Arial" panose="020B0604020202020204" pitchFamily="34" charset="0"/>
                          <a:ea typeface="+mn-ea"/>
                          <a:cs typeface="Arial" panose="020B0604020202020204" pitchFamily="34" charset="0"/>
                        </a:rPr>
                        <a:t>with </a:t>
                      </a:r>
                      <a:r>
                        <a:rPr lang="en-US" sz="1200" kern="1200" dirty="0" smtClean="0">
                          <a:solidFill>
                            <a:schemeClr val="dk1"/>
                          </a:solidFill>
                          <a:effectLst/>
                          <a:latin typeface="Arial" panose="020B0604020202020204" pitchFamily="34" charset="0"/>
                          <a:ea typeface="+mn-ea"/>
                          <a:cs typeface="Arial" panose="020B0604020202020204" pitchFamily="34" charset="0"/>
                        </a:rPr>
                        <a:t>FAI process</a:t>
                      </a:r>
                    </a:p>
                    <a:p>
                      <a:pPr marL="685800" lvl="1" indent="-228600" algn="l" defTabSz="914400" rtl="0" eaLnBrk="1" latinLnBrk="0" hangingPunct="1">
                        <a:buFont typeface="Arial" panose="020B0604020202020204" pitchFamily="34" charset="0"/>
                        <a:buChar char="•"/>
                      </a:pPr>
                      <a:r>
                        <a:rPr lang="en-US" sz="1200" kern="1200" dirty="0" smtClean="0">
                          <a:solidFill>
                            <a:schemeClr val="dk1"/>
                          </a:solidFill>
                          <a:effectLst/>
                          <a:latin typeface="Arial" panose="020B0604020202020204" pitchFamily="34" charset="0"/>
                          <a:ea typeface="+mn-ea"/>
                          <a:cs typeface="Arial" panose="020B0604020202020204" pitchFamily="34" charset="0"/>
                        </a:rPr>
                        <a:t>The change management </a:t>
                      </a:r>
                      <a:r>
                        <a:rPr lang="en-US" sz="1200" kern="1200" dirty="0" smtClean="0">
                          <a:solidFill>
                            <a:schemeClr val="tx1"/>
                          </a:solidFill>
                          <a:effectLst/>
                          <a:latin typeface="Arial" panose="020B0604020202020204" pitchFamily="34" charset="0"/>
                          <a:ea typeface="+mn-ea"/>
                          <a:cs typeface="Arial" panose="020B0604020202020204" pitchFamily="34" charset="0"/>
                        </a:rPr>
                        <a:t>process should involve all concerned departments</a:t>
                      </a:r>
                    </a:p>
                    <a:p>
                      <a:pPr marL="228600" lvl="0" indent="-228600" algn="l" defTabSz="914400" rtl="0" eaLnBrk="1" latinLnBrk="0" hangingPunct="1">
                        <a:buFont typeface="+mj-lt"/>
                        <a:buAutoNum type="arabicPeriod"/>
                      </a:pPr>
                      <a:r>
                        <a:rPr lang="en-US" sz="1200" kern="1200" dirty="0" smtClean="0">
                          <a:solidFill>
                            <a:schemeClr val="tx1"/>
                          </a:solidFill>
                          <a:effectLst/>
                          <a:latin typeface="Arial" panose="020B0604020202020204" pitchFamily="34" charset="0"/>
                          <a:ea typeface="+mn-ea"/>
                          <a:cs typeface="Arial" panose="020B0604020202020204" pitchFamily="34" charset="0"/>
                        </a:rPr>
                        <a:t>Evaluate product escapes to determine if the escape was the result of a change that was not </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subject to partial or re-accomplishment of FAI.</a:t>
                      </a:r>
                      <a:endParaRPr lang="en-US" sz="1200" kern="1200" dirty="0" smtClean="0">
                        <a:solidFill>
                          <a:schemeClr val="tx1"/>
                        </a:solidFill>
                        <a:effectLst/>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r>
                        <a:rPr lang="en-US" sz="1200" strike="noStrike" kern="1200" dirty="0" smtClean="0">
                          <a:solidFill>
                            <a:schemeClr val="tx1"/>
                          </a:solidFill>
                          <a:effectLst/>
                          <a:latin typeface="Arial" panose="020B0604020202020204" pitchFamily="34" charset="0"/>
                          <a:ea typeface="+mn-ea"/>
                          <a:cs typeface="Arial" panose="020B0604020202020204" pitchFamily="34" charset="0"/>
                        </a:rPr>
                        <a:t>Investigations have revealed improperly controlled changes</a:t>
                      </a:r>
                      <a:r>
                        <a:rPr lang="en-US" sz="1200" strike="noStrike" kern="1200" baseline="0" dirty="0" smtClean="0">
                          <a:solidFill>
                            <a:schemeClr val="tx1"/>
                          </a:solidFill>
                          <a:effectLst/>
                          <a:latin typeface="Arial" panose="020B0604020202020204" pitchFamily="34" charset="0"/>
                          <a:ea typeface="+mn-ea"/>
                          <a:cs typeface="Arial" panose="020B0604020202020204" pitchFamily="34" charset="0"/>
                        </a:rPr>
                        <a:t> to be the cause of escapes.</a:t>
                      </a:r>
                    </a:p>
                    <a:p>
                      <a:pPr marL="0" indent="0">
                        <a:buFont typeface="Arial" panose="020B0604020202020204" pitchFamily="34" charset="0"/>
                        <a:buNone/>
                      </a:pPr>
                      <a:endParaRPr lang="en-US" sz="1200" strike="noStrike" kern="1200" dirty="0" smtClean="0">
                        <a:solidFill>
                          <a:schemeClr val="tx1"/>
                        </a:solidFill>
                        <a:effectLst/>
                        <a:latin typeface="Arial" panose="020B0604020202020204" pitchFamily="34" charset="0"/>
                        <a:ea typeface="+mn-ea"/>
                        <a:cs typeface="Arial" panose="020B0604020202020204" pitchFamily="34" charset="0"/>
                      </a:endParaRPr>
                    </a:p>
                    <a:p>
                      <a:pPr marL="0" indent="0">
                        <a:buFont typeface="Arial" panose="020B0604020202020204" pitchFamily="34" charset="0"/>
                        <a:buNone/>
                      </a:pPr>
                      <a:r>
                        <a:rPr lang="en-US" sz="1200" strike="noStrike" kern="1200" dirty="0" smtClean="0">
                          <a:solidFill>
                            <a:schemeClr val="tx1"/>
                          </a:solidFill>
                          <a:effectLst/>
                          <a:latin typeface="Arial" panose="020B0604020202020204" pitchFamily="34" charset="0"/>
                          <a:ea typeface="+mn-ea"/>
                          <a:cs typeface="Arial" panose="020B0604020202020204" pitchFamily="34" charset="0"/>
                        </a:rPr>
                        <a:t>If your organization has experienced escapes as the result of changes not subject to partial or re-accomplishment of FAI, you need to reevaluate your change control processes.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Title 1"/>
          <p:cNvSpPr>
            <a:spLocks noGrp="1"/>
          </p:cNvSpPr>
          <p:nvPr>
            <p:ph type="title"/>
          </p:nvPr>
        </p:nvSpPr>
        <p:spPr>
          <a:xfrm>
            <a:off x="1471743" y="129675"/>
            <a:ext cx="8459595" cy="1113365"/>
          </a:xfrm>
        </p:spPr>
        <p:txBody>
          <a:bodyPr>
            <a:noAutofit/>
          </a:bodyPr>
          <a:lstStyle/>
          <a:p>
            <a:r>
              <a:rPr lang="en-US" sz="1600" dirty="0" smtClean="0"/>
              <a:t>Evaluate </a:t>
            </a:r>
            <a:r>
              <a:rPr lang="en-US" sz="1600" dirty="0"/>
              <a:t>the need to perform a full FAI or a partial FAI in the event of changes that invalidate the original results (e.g., engineering changes, production process changes, tooling changes – see AS9102 4.6).  This process must include documented information describing the results of the review of changes, the person(s) authorizing the change, and the decision to perform a full FAI or a partial </a:t>
            </a:r>
            <a:r>
              <a:rPr lang="en-US" sz="1600" dirty="0" smtClean="0"/>
              <a:t>FAI</a:t>
            </a:r>
            <a:endParaRPr lang="en-US" sz="1600" dirty="0"/>
          </a:p>
        </p:txBody>
      </p:sp>
      <p:sp>
        <p:nvSpPr>
          <p:cNvPr id="5" name="Rectangle 4"/>
          <p:cNvSpPr/>
          <p:nvPr/>
        </p:nvSpPr>
        <p:spPr>
          <a:xfrm>
            <a:off x="0" y="-4014"/>
            <a:ext cx="1366985" cy="1380744"/>
          </a:xfrm>
          <a:prstGeom prst="rect">
            <a:avLst/>
          </a:prstGeom>
          <a:solidFill>
            <a:srgbClr val="76B800"/>
          </a:solidFill>
          <a:ln>
            <a:noFill/>
          </a:ln>
        </p:spPr>
        <p:txBody>
          <a:bodyPr wrap="square" lIns="91440" tIns="45720" rIns="91440" bIns="45720">
            <a:spAutoFit/>
          </a:bodyPr>
          <a:lstStyle/>
          <a:p>
            <a:pPr algn="ctr"/>
            <a:r>
              <a:rPr lang="en-US" sz="8200" b="1" dirty="0" smtClean="0">
                <a:solidFill>
                  <a:schemeClr val="bg1"/>
                </a:solidFill>
                <a:latin typeface="Arial" panose="020B0604020202020204" pitchFamily="34" charset="0"/>
                <a:cs typeface="Arial" panose="020B0604020202020204" pitchFamily="34" charset="0"/>
              </a:rPr>
              <a:t>13</a:t>
            </a:r>
            <a:endParaRPr lang="en-US" sz="8200" b="1" cap="none" spc="0" dirty="0">
              <a:ln w="12700" cmpd="sng">
                <a:solidFill>
                  <a:schemeClr val="accent4"/>
                </a:solidFill>
                <a:prstDash val="solid"/>
              </a:ln>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954221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1744" y="129675"/>
            <a:ext cx="8235288" cy="1113365"/>
          </a:xfrm>
        </p:spPr>
        <p:txBody>
          <a:bodyPr>
            <a:normAutofit/>
          </a:bodyPr>
          <a:lstStyle/>
          <a:p>
            <a:r>
              <a:rPr lang="en-US" sz="2400" dirty="0" smtClean="0"/>
              <a:t>Ensure </a:t>
            </a:r>
            <a:r>
              <a:rPr lang="en-US" sz="2400" dirty="0"/>
              <a:t>timely corrective actions are implemented to complete </a:t>
            </a:r>
            <a:r>
              <a:rPr lang="en-US" sz="2400" dirty="0" smtClean="0"/>
              <a:t>FAI</a:t>
            </a:r>
            <a:endParaRPr lang="en-US" sz="2400" dirty="0"/>
          </a:p>
        </p:txBody>
      </p:sp>
      <p:sp>
        <p:nvSpPr>
          <p:cNvPr id="5" name="Rectangle 4"/>
          <p:cNvSpPr/>
          <p:nvPr/>
        </p:nvSpPr>
        <p:spPr>
          <a:xfrm>
            <a:off x="0" y="-4014"/>
            <a:ext cx="1366985" cy="1380744"/>
          </a:xfrm>
          <a:prstGeom prst="rect">
            <a:avLst/>
          </a:prstGeom>
          <a:solidFill>
            <a:srgbClr val="76B800"/>
          </a:solidFill>
          <a:ln>
            <a:noFill/>
          </a:ln>
        </p:spPr>
        <p:txBody>
          <a:bodyPr wrap="square" lIns="91440" tIns="45720" rIns="91440" bIns="45720">
            <a:spAutoFit/>
          </a:bodyPr>
          <a:lstStyle/>
          <a:p>
            <a:pPr algn="ctr"/>
            <a:r>
              <a:rPr lang="en-US" sz="8200" b="1" dirty="0" smtClean="0">
                <a:solidFill>
                  <a:schemeClr val="bg1"/>
                </a:solidFill>
                <a:latin typeface="Arial" panose="020B0604020202020204" pitchFamily="34" charset="0"/>
                <a:cs typeface="Arial" panose="020B0604020202020204" pitchFamily="34" charset="0"/>
              </a:rPr>
              <a:t>14</a:t>
            </a:r>
            <a:endParaRPr lang="en-US" sz="8200" b="1" cap="none" spc="0" dirty="0">
              <a:ln w="12700" cmpd="sng">
                <a:solidFill>
                  <a:schemeClr val="accent4"/>
                </a:solidFill>
                <a:prstDash val="solid"/>
              </a:ln>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aphicFrame>
        <p:nvGraphicFramePr>
          <p:cNvPr id="8" name="Table 7"/>
          <p:cNvGraphicFramePr>
            <a:graphicFrameLocks noGrp="1"/>
          </p:cNvGraphicFramePr>
          <p:nvPr>
            <p:extLst>
              <p:ext uri="{D42A27DB-BD31-4B8C-83A1-F6EECF244321}">
                <p14:modId xmlns:p14="http://schemas.microsoft.com/office/powerpoint/2010/main" val="2390942372"/>
              </p:ext>
            </p:extLst>
          </p:nvPr>
        </p:nvGraphicFramePr>
        <p:xfrm>
          <a:off x="0" y="1397000"/>
          <a:ext cx="12192000" cy="5461000"/>
        </p:xfrm>
        <a:graphic>
          <a:graphicData uri="http://schemas.openxmlformats.org/drawingml/2006/table">
            <a:tbl>
              <a:tblPr firstRow="1" bandRow="1">
                <a:tableStyleId>{5C22544A-7EE6-4342-B048-85BDC9FD1C3A}</a:tableStyleId>
              </a:tblPr>
              <a:tblGrid>
                <a:gridCol w="6089150"/>
                <a:gridCol w="6102850"/>
              </a:tblGrid>
              <a:tr h="3374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dirty="0" smtClean="0">
                          <a:ln>
                            <a:noFill/>
                          </a:ln>
                          <a:solidFill>
                            <a:prstClr val="white"/>
                          </a:solidFill>
                          <a:effectLst/>
                          <a:uLnTx/>
                          <a:uFillTx/>
                          <a:latin typeface="Arial" panose="020B0604020202020204" pitchFamily="34" charset="0"/>
                          <a:ea typeface="+mn-ea"/>
                          <a:cs typeface="Arial" panose="020B0604020202020204" pitchFamily="34" charset="0"/>
                        </a:rPr>
                        <a:t>Requirements</a:t>
                      </a:r>
                      <a:endParaRPr kumimoji="0" lang="en-US" sz="1600" b="1" i="0" u="none" strike="noStrike" kern="1200" cap="none" spc="0" normalizeH="0" baseline="0" dirty="0">
                        <a:ln>
                          <a:noFill/>
                        </a:ln>
                        <a:solidFill>
                          <a:prstClr val="white"/>
                        </a:solidFill>
                        <a:effectLst/>
                        <a:uLnTx/>
                        <a:uFillTx/>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r>
              <a:tr h="2602347">
                <a:tc>
                  <a:txBody>
                    <a:bodyPr/>
                    <a:lstStyle/>
                    <a:p>
                      <a:pPr marL="111125" marR="0" lvl="0" indent="-111125" algn="l" defTabSz="914400" rtl="0" eaLnBrk="1" fontAlgn="auto" latinLnBrk="0" hangingPunct="1">
                        <a:lnSpc>
                          <a:spcPct val="100000"/>
                        </a:lnSpc>
                        <a:spcBef>
                          <a:spcPts val="0"/>
                        </a:spcBef>
                        <a:spcAft>
                          <a:spcPts val="0"/>
                        </a:spcAft>
                        <a:buClrTx/>
                        <a:buSzTx/>
                        <a:buFontTx/>
                        <a:buNone/>
                        <a:tabLst/>
                        <a:defRPr/>
                      </a:pPr>
                      <a:r>
                        <a:rPr lang="en-US" sz="1200" b="1" i="0" kern="1200" dirty="0" smtClean="0">
                          <a:solidFill>
                            <a:schemeClr val="dk1"/>
                          </a:solidFill>
                          <a:effectLst/>
                          <a:latin typeface="Arial" panose="020B0604020202020204" pitchFamily="34" charset="0"/>
                          <a:ea typeface="+mn-ea"/>
                          <a:cs typeface="Arial" panose="020B0604020202020204" pitchFamily="34" charset="0"/>
                        </a:rPr>
                        <a:t>AS9100D 10.2.1</a:t>
                      </a:r>
                      <a:r>
                        <a:rPr lang="en-US" sz="1200" b="0" i="0" kern="1200" dirty="0" smtClean="0">
                          <a:solidFill>
                            <a:schemeClr val="dk1"/>
                          </a:solidFill>
                          <a:effectLst/>
                          <a:latin typeface="Arial" panose="020B0604020202020204" pitchFamily="34" charset="0"/>
                          <a:ea typeface="+mn-ea"/>
                          <a:cs typeface="Arial" panose="020B0604020202020204" pitchFamily="34" charset="0"/>
                        </a:rPr>
                        <a:t>:</a:t>
                      </a:r>
                      <a:r>
                        <a:rPr lang="en-US" sz="1200" b="1" i="0" kern="1200" dirty="0" smtClean="0">
                          <a:solidFill>
                            <a:schemeClr val="dk1"/>
                          </a:solidFill>
                          <a:effectLst/>
                          <a:latin typeface="Arial" panose="020B0604020202020204" pitchFamily="34" charset="0"/>
                          <a:ea typeface="+mn-ea"/>
                          <a:cs typeface="Arial" panose="020B0604020202020204" pitchFamily="34" charset="0"/>
                        </a:rPr>
                        <a:t> </a:t>
                      </a:r>
                      <a:r>
                        <a:rPr lang="en-US" sz="1200" b="0" i="1" kern="1200" dirty="0" smtClean="0">
                          <a:solidFill>
                            <a:schemeClr val="dk1"/>
                          </a:solidFill>
                          <a:effectLst/>
                          <a:latin typeface="Arial" panose="020B0604020202020204" pitchFamily="34" charset="0"/>
                          <a:ea typeface="+mn-ea"/>
                          <a:cs typeface="Arial" panose="020B0604020202020204" pitchFamily="34" charset="0"/>
                        </a:rPr>
                        <a:t>When a nonconformity occurs, including any arising from complaints, the organization shall:</a:t>
                      </a:r>
                    </a:p>
                    <a:p>
                      <a:pPr marL="234950" marR="0" lvl="0" indent="-111125" algn="l" defTabSz="914400" rtl="0" eaLnBrk="1" fontAlgn="auto" latinLnBrk="0" hangingPunct="1">
                        <a:lnSpc>
                          <a:spcPct val="100000"/>
                        </a:lnSpc>
                        <a:spcBef>
                          <a:spcPts val="0"/>
                        </a:spcBef>
                        <a:spcAft>
                          <a:spcPts val="0"/>
                        </a:spcAft>
                        <a:buClrTx/>
                        <a:buSzTx/>
                        <a:buFontTx/>
                        <a:buNone/>
                        <a:tabLst/>
                        <a:defRPr/>
                      </a:pPr>
                      <a:r>
                        <a:rPr lang="en-US" sz="1200" b="0" i="1" kern="1200" dirty="0" smtClean="0">
                          <a:solidFill>
                            <a:schemeClr val="dk1"/>
                          </a:solidFill>
                          <a:effectLst/>
                          <a:latin typeface="Arial" panose="020B0604020202020204" pitchFamily="34" charset="0"/>
                          <a:ea typeface="+mn-ea"/>
                          <a:cs typeface="Arial" panose="020B0604020202020204" pitchFamily="34" charset="0"/>
                        </a:rPr>
                        <a:t>a1.</a:t>
                      </a:r>
                      <a:r>
                        <a:rPr lang="en-US" sz="1200" b="0" i="1" kern="1200" baseline="0" dirty="0" smtClean="0">
                          <a:solidFill>
                            <a:schemeClr val="dk1"/>
                          </a:solidFill>
                          <a:effectLst/>
                          <a:latin typeface="Arial" panose="020B0604020202020204" pitchFamily="34" charset="0"/>
                          <a:ea typeface="+mn-ea"/>
                          <a:cs typeface="Arial" panose="020B0604020202020204" pitchFamily="34" charset="0"/>
                        </a:rPr>
                        <a:t> </a:t>
                      </a:r>
                      <a:r>
                        <a:rPr lang="en-US" sz="1200" b="0" i="1" kern="1200" dirty="0" smtClean="0">
                          <a:solidFill>
                            <a:schemeClr val="dk1"/>
                          </a:solidFill>
                          <a:effectLst/>
                          <a:latin typeface="Arial" panose="020B0604020202020204" pitchFamily="34" charset="0"/>
                          <a:ea typeface="+mn-ea"/>
                          <a:cs typeface="Arial" panose="020B0604020202020204" pitchFamily="34" charset="0"/>
                        </a:rPr>
                        <a:t>take action to control and correct it;</a:t>
                      </a:r>
                    </a:p>
                    <a:p>
                      <a:pPr marL="234950" marR="0" lvl="0" indent="-111125" algn="l" defTabSz="914400" rtl="0" eaLnBrk="1" fontAlgn="auto" latinLnBrk="0" hangingPunct="1">
                        <a:lnSpc>
                          <a:spcPct val="100000"/>
                        </a:lnSpc>
                        <a:spcBef>
                          <a:spcPts val="0"/>
                        </a:spcBef>
                        <a:spcAft>
                          <a:spcPts val="0"/>
                        </a:spcAft>
                        <a:buClrTx/>
                        <a:buSzTx/>
                        <a:buFontTx/>
                        <a:buNone/>
                        <a:tabLst/>
                        <a:defRPr/>
                      </a:pPr>
                      <a:r>
                        <a:rPr lang="en-US" sz="1200" b="0" i="1" kern="1200" dirty="0" smtClean="0">
                          <a:solidFill>
                            <a:schemeClr val="dk1"/>
                          </a:solidFill>
                          <a:effectLst/>
                          <a:latin typeface="Arial" panose="020B0604020202020204" pitchFamily="34" charset="0"/>
                          <a:ea typeface="+mn-ea"/>
                          <a:cs typeface="Arial" panose="020B0604020202020204" pitchFamily="34" charset="0"/>
                        </a:rPr>
                        <a:t>h. take </a:t>
                      </a:r>
                      <a:r>
                        <a:rPr lang="en-US" sz="1200" i="1" kern="1200" dirty="0" smtClean="0">
                          <a:solidFill>
                            <a:schemeClr val="dk1"/>
                          </a:solidFill>
                          <a:effectLst/>
                          <a:latin typeface="Arial" panose="020B0604020202020204" pitchFamily="34" charset="0"/>
                          <a:ea typeface="+mn-ea"/>
                          <a:cs typeface="Arial" panose="020B0604020202020204" pitchFamily="34" charset="0"/>
                        </a:rPr>
                        <a:t>specific actions when timely and effective corrective actions are not achieved.</a:t>
                      </a:r>
                    </a:p>
                    <a:p>
                      <a:pPr marL="111125" marR="0" lvl="0" indent="-111125" algn="l" defTabSz="914400" rtl="0" eaLnBrk="1" fontAlgn="auto" latinLnBrk="0" hangingPunct="1">
                        <a:lnSpc>
                          <a:spcPct val="100000"/>
                        </a:lnSpc>
                        <a:spcBef>
                          <a:spcPts val="0"/>
                        </a:spcBef>
                        <a:spcAft>
                          <a:spcPts val="0"/>
                        </a:spcAft>
                        <a:buClrTx/>
                        <a:buSzTx/>
                        <a:buFontTx/>
                        <a:buNone/>
                        <a:tabLst/>
                        <a:defRPr/>
                      </a:pPr>
                      <a:endParaRPr lang="en-US" sz="1200" i="1" kern="1200" dirty="0" smtClean="0">
                        <a:solidFill>
                          <a:schemeClr val="dk1"/>
                        </a:solidFill>
                        <a:effectLst/>
                        <a:latin typeface="Arial" panose="020B0604020202020204" pitchFamily="34" charset="0"/>
                        <a:ea typeface="+mn-ea"/>
                        <a:cs typeface="Arial" panose="020B0604020202020204" pitchFamily="34" charset="0"/>
                      </a:endParaRPr>
                    </a:p>
                    <a:p>
                      <a:pPr marL="111125" marR="0" lvl="0" indent="-111125" algn="l" defTabSz="914400" rtl="0" eaLnBrk="1" fontAlgn="auto" latinLnBrk="0" hangingPunct="1">
                        <a:lnSpc>
                          <a:spcPct val="100000"/>
                        </a:lnSpc>
                        <a:spcBef>
                          <a:spcPts val="0"/>
                        </a:spcBef>
                        <a:spcAft>
                          <a:spcPts val="0"/>
                        </a:spcAft>
                        <a:buClrTx/>
                        <a:buSzTx/>
                        <a:buFontTx/>
                        <a:buNone/>
                        <a:tabLst/>
                        <a:defRPr/>
                      </a:pPr>
                      <a:r>
                        <a:rPr lang="en-US" sz="1200" b="1" i="0" kern="1200" dirty="0" smtClean="0">
                          <a:solidFill>
                            <a:schemeClr val="dk1"/>
                          </a:solidFill>
                          <a:effectLst/>
                          <a:latin typeface="Arial" panose="020B0604020202020204" pitchFamily="34" charset="0"/>
                          <a:ea typeface="+mn-ea"/>
                          <a:cs typeface="Arial" panose="020B0604020202020204" pitchFamily="34" charset="0"/>
                        </a:rPr>
                        <a:t>AS9102B</a:t>
                      </a:r>
                      <a:r>
                        <a:rPr lang="en-US" sz="1200" b="1" i="0" kern="1200" baseline="0" dirty="0" smtClean="0">
                          <a:solidFill>
                            <a:schemeClr val="dk1"/>
                          </a:solidFill>
                          <a:effectLst/>
                          <a:latin typeface="Arial" panose="020B0604020202020204" pitchFamily="34" charset="0"/>
                          <a:ea typeface="+mn-ea"/>
                          <a:cs typeface="Arial" panose="020B0604020202020204" pitchFamily="34" charset="0"/>
                        </a:rPr>
                        <a:t> </a:t>
                      </a:r>
                      <a:r>
                        <a:rPr lang="en-US" sz="1200" b="1" i="0" kern="1200" dirty="0" smtClean="0">
                          <a:solidFill>
                            <a:schemeClr val="dk1"/>
                          </a:solidFill>
                          <a:effectLst/>
                          <a:latin typeface="Arial" panose="020B0604020202020204" pitchFamily="34" charset="0"/>
                          <a:ea typeface="+mn-ea"/>
                          <a:cs typeface="Arial" panose="020B0604020202020204" pitchFamily="34" charset="0"/>
                        </a:rPr>
                        <a:t>4.4c</a:t>
                      </a:r>
                      <a:r>
                        <a:rPr lang="en-US" sz="1200" b="0" i="0" kern="1200" dirty="0" smtClean="0">
                          <a:solidFill>
                            <a:schemeClr val="dk1"/>
                          </a:solidFill>
                          <a:effectLst/>
                          <a:latin typeface="Arial" panose="020B0604020202020204" pitchFamily="34" charset="0"/>
                          <a:ea typeface="+mn-ea"/>
                          <a:cs typeface="Arial" panose="020B0604020202020204" pitchFamily="34" charset="0"/>
                        </a:rPr>
                        <a:t>:</a:t>
                      </a:r>
                      <a:r>
                        <a:rPr lang="en-US" sz="1200" i="0" kern="1200" dirty="0" smtClean="0">
                          <a:solidFill>
                            <a:schemeClr val="dk1"/>
                          </a:solidFill>
                          <a:effectLst/>
                          <a:latin typeface="Arial" panose="020B0604020202020204" pitchFamily="34" charset="0"/>
                          <a:ea typeface="+mn-ea"/>
                          <a:cs typeface="Arial" panose="020B0604020202020204" pitchFamily="34" charset="0"/>
                        </a:rPr>
                        <a:t> </a:t>
                      </a:r>
                      <a:r>
                        <a:rPr lang="en-US" sz="1200" i="1" kern="1200" dirty="0" smtClean="0">
                          <a:solidFill>
                            <a:schemeClr val="dk1"/>
                          </a:solidFill>
                          <a:effectLst/>
                          <a:latin typeface="Arial" panose="020B0604020202020204" pitchFamily="34" charset="0"/>
                          <a:ea typeface="+mn-ea"/>
                          <a:cs typeface="Arial" panose="020B0604020202020204" pitchFamily="34" charset="0"/>
                        </a:rPr>
                        <a:t>The organization shall implement corrective action(s) and perform a partial FAI for all affected characteristics on the next production run, after implementation of the associated corrective action(s). If the partial FAI does not clear all identified nonconformances, the FAI is still “not complete” and the</a:t>
                      </a:r>
                      <a:r>
                        <a:rPr lang="en-US" sz="1200" i="1" kern="1200" baseline="0" dirty="0" smtClean="0">
                          <a:solidFill>
                            <a:schemeClr val="dk1"/>
                          </a:solidFill>
                          <a:effectLst/>
                          <a:latin typeface="Arial" panose="020B0604020202020204" pitchFamily="34" charset="0"/>
                          <a:ea typeface="+mn-ea"/>
                          <a:cs typeface="Arial" panose="020B0604020202020204" pitchFamily="34" charset="0"/>
                        </a:rPr>
                        <a:t> </a:t>
                      </a:r>
                      <a:r>
                        <a:rPr lang="en-US" sz="1200" i="1" kern="1200" dirty="0" smtClean="0">
                          <a:solidFill>
                            <a:schemeClr val="dk1"/>
                          </a:solidFill>
                          <a:effectLst/>
                          <a:latin typeface="Arial" panose="020B0604020202020204" pitchFamily="34" charset="0"/>
                          <a:ea typeface="+mn-ea"/>
                          <a:cs typeface="Arial" panose="020B0604020202020204" pitchFamily="34" charset="0"/>
                        </a:rPr>
                        <a:t>requirement to complete the FAI is still in effect.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latin typeface="Arial" panose="020B0604020202020204" pitchFamily="34" charset="0"/>
                          <a:cs typeface="Arial" panose="020B0604020202020204" pitchFamily="34" charset="0"/>
                        </a:rPr>
                        <a:t>When FAI is applicable, all products must </a:t>
                      </a:r>
                      <a:r>
                        <a:rPr lang="en-US" sz="1200" dirty="0" smtClean="0">
                          <a:solidFill>
                            <a:schemeClr val="tx1"/>
                          </a:solidFill>
                          <a:latin typeface="Arial" panose="020B0604020202020204" pitchFamily="34" charset="0"/>
                          <a:cs typeface="Arial" panose="020B0604020202020204" pitchFamily="34" charset="0"/>
                        </a:rPr>
                        <a:t>eventually have “FAI Complete” status.</a:t>
                      </a:r>
                      <a:r>
                        <a:rPr lang="en-US" sz="1200" baseline="0" dirty="0" smtClean="0">
                          <a:solidFill>
                            <a:schemeClr val="tx1"/>
                          </a:solidFill>
                          <a:latin typeface="Arial" panose="020B0604020202020204" pitchFamily="34" charset="0"/>
                          <a:cs typeface="Arial" panose="020B0604020202020204" pitchFamily="34" charset="0"/>
                        </a:rPr>
                        <a:t> A</a:t>
                      </a:r>
                      <a:r>
                        <a:rPr lang="en-US" sz="1200" dirty="0" smtClean="0">
                          <a:solidFill>
                            <a:schemeClr val="tx1"/>
                          </a:solidFill>
                          <a:latin typeface="Arial" panose="020B0604020202020204" pitchFamily="34" charset="0"/>
                          <a:cs typeface="Arial" panose="020B0604020202020204" pitchFamily="34" charset="0"/>
                        </a:rPr>
                        <a:t>s long as the FAI remains Not Complete the production process remains unproven to be able to produce conforming product, creates risk to the production system and extra controls need to be in place to mitigate those risks until the FAI is Complete. Time to implement corrective actions can be dependent on the complexity of actions required (planning changes, process changes, sub-tier </a:t>
                      </a:r>
                      <a:r>
                        <a:rPr lang="en-US" sz="1200" dirty="0" smtClean="0">
                          <a:solidFill>
                            <a:schemeClr val="tx1"/>
                          </a:solidFill>
                          <a:latin typeface="Arial" panose="020B0604020202020204" pitchFamily="34" charset="0"/>
                          <a:cs typeface="Arial" panose="020B0604020202020204" pitchFamily="34" charset="0"/>
                        </a:rPr>
                        <a:t>corrective actions, </a:t>
                      </a:r>
                      <a:r>
                        <a:rPr lang="en-US" sz="1200" dirty="0" smtClean="0">
                          <a:solidFill>
                            <a:schemeClr val="tx1"/>
                          </a:solidFill>
                          <a:latin typeface="Arial" panose="020B0604020202020204" pitchFamily="34" charset="0"/>
                          <a:cs typeface="Arial" panose="020B0604020202020204" pitchFamily="34" charset="0"/>
                        </a:rPr>
                        <a:t>tooling changes, equipment changes, material changes, engineering/design changes).</a:t>
                      </a:r>
                      <a:r>
                        <a:rPr lang="en-US" sz="1200" baseline="0" dirty="0" smtClean="0">
                          <a:solidFill>
                            <a:schemeClr val="tx1"/>
                          </a:solidFill>
                          <a:latin typeface="Arial" panose="020B0604020202020204" pitchFamily="34" charset="0"/>
                          <a:cs typeface="Arial" panose="020B0604020202020204" pitchFamily="34" charset="0"/>
                        </a:rPr>
                        <a:t> Nevertheless, the organization must take specific actions when timely and effective corrective actions are not achieved.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66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Next Steps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Example / Opportunity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r>
              <a:tr h="2174563">
                <a:tc>
                  <a:txBody>
                    <a:bodyPr/>
                    <a:lstStyle/>
                    <a:p>
                      <a:pPr marL="0" indent="0">
                        <a:buFont typeface="+mj-lt"/>
                        <a:buNone/>
                      </a:pPr>
                      <a:r>
                        <a:rPr lang="en-US" sz="1200" baseline="0" dirty="0" smtClean="0">
                          <a:latin typeface="Arial" panose="020B0604020202020204" pitchFamily="34" charset="0"/>
                          <a:cs typeface="Arial" panose="020B0604020202020204" pitchFamily="34" charset="0"/>
                        </a:rPr>
                        <a:t>Define processes to ensure timely and effective corrective actions are achieved to Complete all FAIs.</a:t>
                      </a:r>
                    </a:p>
                    <a:p>
                      <a:pPr marL="228600" lvl="0" indent="-228600" algn="l" defTabSz="914400" rtl="0" eaLnBrk="1" latinLnBrk="0" hangingPunct="1">
                        <a:buFont typeface="+mj-lt"/>
                        <a:buAutoNum type="arabicPeriod"/>
                      </a:pPr>
                      <a:r>
                        <a:rPr lang="en-US" sz="1200" kern="1200" dirty="0" smtClean="0">
                          <a:solidFill>
                            <a:schemeClr val="dk1"/>
                          </a:solidFill>
                          <a:effectLst/>
                          <a:latin typeface="Arial" panose="020B0604020202020204" pitchFamily="34" charset="0"/>
                          <a:ea typeface="+mn-ea"/>
                          <a:cs typeface="Arial" panose="020B0604020202020204" pitchFamily="34" charset="0"/>
                        </a:rPr>
                        <a:t>Monitor the </a:t>
                      </a:r>
                      <a:r>
                        <a:rPr lang="en-US" sz="1200" kern="1200" dirty="0" smtClean="0">
                          <a:solidFill>
                            <a:schemeClr val="dk1"/>
                          </a:solidFill>
                          <a:effectLst/>
                          <a:latin typeface="Arial" panose="020B0604020202020204" pitchFamily="34" charset="0"/>
                          <a:ea typeface="+mn-ea"/>
                          <a:cs typeface="Arial" panose="020B0604020202020204" pitchFamily="34" charset="0"/>
                        </a:rPr>
                        <a:t>quantity and age of all FAIs with Not Complete status</a:t>
                      </a:r>
                    </a:p>
                    <a:p>
                      <a:pPr marL="228600" lvl="0" indent="-228600" algn="l" defTabSz="914400" rtl="0" eaLnBrk="1" latinLnBrk="0" hangingPunct="1">
                        <a:buFont typeface="+mj-lt"/>
                        <a:buAutoNum type="arabicPeriod"/>
                      </a:pPr>
                      <a:r>
                        <a:rPr lang="en-US" sz="1200" kern="1200" dirty="0" smtClean="0">
                          <a:solidFill>
                            <a:schemeClr val="dk1"/>
                          </a:solidFill>
                          <a:effectLst/>
                          <a:latin typeface="Arial" panose="020B0604020202020204" pitchFamily="34" charset="0"/>
                          <a:ea typeface="+mn-ea"/>
                          <a:cs typeface="Arial" panose="020B0604020202020204" pitchFamily="34" charset="0"/>
                        </a:rPr>
                        <a:t>Take specific actions when effective corrective actions are not achieved to Complete FAIs in a timely manner</a:t>
                      </a:r>
                    </a:p>
                    <a:p>
                      <a:pPr marL="228600" lvl="0" indent="-228600" algn="l" defTabSz="914400" rtl="0" eaLnBrk="1" latinLnBrk="0" hangingPunct="1">
                        <a:buFont typeface="+mj-lt"/>
                        <a:buAutoNum type="arabicPeriod"/>
                      </a:pPr>
                      <a:r>
                        <a:rPr lang="en-US" sz="1200" kern="1200" dirty="0" smtClean="0">
                          <a:solidFill>
                            <a:schemeClr val="dk1"/>
                          </a:solidFill>
                          <a:effectLst/>
                          <a:latin typeface="Arial" panose="020B0604020202020204" pitchFamily="34" charset="0"/>
                          <a:ea typeface="+mn-ea"/>
                          <a:cs typeface="Arial" panose="020B0604020202020204" pitchFamily="34" charset="0"/>
                        </a:rPr>
                        <a:t>Document risk mitigation plans for all parts with FAIs Not Complete</a:t>
                      </a:r>
                    </a:p>
                    <a:p>
                      <a:pPr marL="228600" lvl="0" indent="-228600" algn="l" defTabSz="914400" rtl="0" eaLnBrk="1" latinLnBrk="0" hangingPunct="1">
                        <a:buFont typeface="+mj-lt"/>
                        <a:buAutoNum type="arabicPeriod"/>
                      </a:pPr>
                      <a:r>
                        <a:rPr lang="en-US" sz="1200" kern="1200" dirty="0" smtClean="0">
                          <a:solidFill>
                            <a:schemeClr val="dk1"/>
                          </a:solidFill>
                          <a:effectLst/>
                          <a:latin typeface="Arial" panose="020B0604020202020204" pitchFamily="34" charset="0"/>
                          <a:ea typeface="+mn-ea"/>
                          <a:cs typeface="Arial" panose="020B0604020202020204" pitchFamily="34" charset="0"/>
                        </a:rPr>
                        <a:t>Perform partial FAI after implementation of corrective action </a:t>
                      </a:r>
                    </a:p>
                    <a:p>
                      <a:pPr marL="228600" lvl="0" indent="-228600" algn="l" defTabSz="914400" rtl="0" eaLnBrk="1" latinLnBrk="0" hangingPunct="1">
                        <a:buFont typeface="+mj-lt"/>
                        <a:buAutoNum type="arabicPeriod"/>
                      </a:pPr>
                      <a:r>
                        <a:rPr lang="en-US" sz="1200" kern="1200" dirty="0" smtClean="0">
                          <a:solidFill>
                            <a:schemeClr val="dk1"/>
                          </a:solidFill>
                          <a:effectLst/>
                          <a:latin typeface="Arial" panose="020B0604020202020204" pitchFamily="34" charset="0"/>
                          <a:ea typeface="+mn-ea"/>
                          <a:cs typeface="Arial" panose="020B0604020202020204" pitchFamily="34" charset="0"/>
                        </a:rPr>
                        <a:t>Engage design engineering if the FAI remains Not Complete after corrective actions have been taken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latin typeface="Arial" panose="020B0604020202020204" pitchFamily="34" charset="0"/>
                          <a:cs typeface="Arial" panose="020B0604020202020204" pitchFamily="34" charset="0"/>
                        </a:rPr>
                        <a:t>When FAI records remain</a:t>
                      </a:r>
                      <a:r>
                        <a:rPr lang="en-US" sz="1200" baseline="0" dirty="0" smtClean="0">
                          <a:solidFill>
                            <a:schemeClr val="tx1"/>
                          </a:solidFill>
                          <a:latin typeface="Arial" panose="020B0604020202020204" pitchFamily="34" charset="0"/>
                          <a:cs typeface="Arial" panose="020B0604020202020204" pitchFamily="34" charset="0"/>
                        </a:rPr>
                        <a:t> Not Complete for extended periods of time, the organization should be evaluating the effectiveness of their corrective action processes.  If after exhausting all viable improvements to the processes, equipment, tools, measurement equipment, materials, personnel, etc., the organization determines the process is still not capable of producing conforming product, engineering changes to the design should be pursued.</a:t>
                      </a:r>
                    </a:p>
                    <a:p>
                      <a:endParaRPr lang="en-US" sz="1200" baseline="0" dirty="0" smtClean="0">
                        <a:solidFill>
                          <a:schemeClr val="tx1"/>
                        </a:solidFill>
                        <a:latin typeface="Arial" panose="020B0604020202020204" pitchFamily="34" charset="0"/>
                        <a:cs typeface="Arial" panose="020B0604020202020204" pitchFamily="34" charset="0"/>
                      </a:endParaRPr>
                    </a:p>
                    <a:p>
                      <a:r>
                        <a:rPr lang="en-US" sz="1200" baseline="0" dirty="0" smtClean="0">
                          <a:solidFill>
                            <a:schemeClr val="tx1"/>
                          </a:solidFill>
                          <a:latin typeface="Arial" panose="020B0604020202020204" pitchFamily="34" charset="0"/>
                          <a:cs typeface="Arial" panose="020B0604020202020204" pitchFamily="34" charset="0"/>
                        </a:rPr>
                        <a:t>When </a:t>
                      </a:r>
                      <a:r>
                        <a:rPr lang="en-US" sz="1200" baseline="0" dirty="0" smtClean="0">
                          <a:solidFill>
                            <a:schemeClr val="tx1"/>
                          </a:solidFill>
                          <a:latin typeface="Arial" panose="020B0604020202020204" pitchFamily="34" charset="0"/>
                          <a:cs typeface="Arial" panose="020B0604020202020204" pitchFamily="34" charset="0"/>
                        </a:rPr>
                        <a:t>multiple corrective actions are required that are implemented over time, partial FAIs should be performed incrementally to ensure the effectiveness of the actions taken and reduce risk.</a:t>
                      </a:r>
                      <a:endParaRPr lang="en-US" sz="12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40186700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2894" y="173621"/>
            <a:ext cx="8448505" cy="1113365"/>
          </a:xfrm>
        </p:spPr>
        <p:txBody>
          <a:bodyPr>
            <a:normAutofit/>
          </a:bodyPr>
          <a:lstStyle/>
          <a:p>
            <a:r>
              <a:rPr lang="en-US" sz="2400" dirty="0"/>
              <a:t>Ensure adequate resources are provided to complete FAI activities on the first production delivery parts and meet on-time </a:t>
            </a:r>
            <a:r>
              <a:rPr lang="en-US" sz="2400" dirty="0" smtClean="0"/>
              <a:t>delivery</a:t>
            </a:r>
            <a:endParaRPr lang="en-US" sz="2400" dirty="0"/>
          </a:p>
        </p:txBody>
      </p:sp>
      <p:sp>
        <p:nvSpPr>
          <p:cNvPr id="5" name="Rectangle 4"/>
          <p:cNvSpPr/>
          <p:nvPr/>
        </p:nvSpPr>
        <p:spPr>
          <a:xfrm>
            <a:off x="0" y="-4014"/>
            <a:ext cx="1366985" cy="1380744"/>
          </a:xfrm>
          <a:prstGeom prst="rect">
            <a:avLst/>
          </a:prstGeom>
          <a:solidFill>
            <a:srgbClr val="76B800"/>
          </a:solidFill>
          <a:ln>
            <a:noFill/>
          </a:ln>
        </p:spPr>
        <p:txBody>
          <a:bodyPr wrap="square" lIns="91440" tIns="45720" rIns="91440" bIns="45720">
            <a:spAutoFit/>
          </a:bodyPr>
          <a:lstStyle/>
          <a:p>
            <a:pPr algn="ctr"/>
            <a:r>
              <a:rPr lang="en-US" sz="8200" b="1" dirty="0" smtClean="0">
                <a:solidFill>
                  <a:schemeClr val="bg1"/>
                </a:solidFill>
                <a:latin typeface="Arial" panose="020B0604020202020204" pitchFamily="34" charset="0"/>
                <a:cs typeface="Arial" panose="020B0604020202020204" pitchFamily="34" charset="0"/>
              </a:rPr>
              <a:t>2</a:t>
            </a:r>
            <a:endParaRPr lang="en-US" sz="8200" b="1" cap="none" spc="0" dirty="0">
              <a:ln w="12700" cmpd="sng">
                <a:solidFill>
                  <a:schemeClr val="accent4"/>
                </a:solidFill>
                <a:prstDash val="solid"/>
              </a:ln>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aphicFrame>
        <p:nvGraphicFramePr>
          <p:cNvPr id="8" name="Table 7"/>
          <p:cNvGraphicFramePr>
            <a:graphicFrameLocks noGrp="1"/>
          </p:cNvGraphicFramePr>
          <p:nvPr>
            <p:extLst>
              <p:ext uri="{D42A27DB-BD31-4B8C-83A1-F6EECF244321}">
                <p14:modId xmlns:p14="http://schemas.microsoft.com/office/powerpoint/2010/main" val="886467921"/>
              </p:ext>
            </p:extLst>
          </p:nvPr>
        </p:nvGraphicFramePr>
        <p:xfrm>
          <a:off x="0" y="1376731"/>
          <a:ext cx="12192000" cy="5485389"/>
        </p:xfrm>
        <a:graphic>
          <a:graphicData uri="http://schemas.openxmlformats.org/drawingml/2006/table">
            <a:tbl>
              <a:tblPr firstRow="1" bandRow="1">
                <a:tableStyleId>{5C22544A-7EE6-4342-B048-85BDC9FD1C3A}</a:tableStyleId>
              </a:tblPr>
              <a:tblGrid>
                <a:gridCol w="6088751"/>
                <a:gridCol w="6103249"/>
              </a:tblGrid>
              <a:tr h="3332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dirty="0" smtClean="0">
                          <a:ln>
                            <a:noFill/>
                          </a:ln>
                          <a:solidFill>
                            <a:prstClr val="white"/>
                          </a:solidFill>
                          <a:effectLst/>
                          <a:uLnTx/>
                          <a:uFillTx/>
                          <a:latin typeface="Arial" panose="020B0604020202020204" pitchFamily="34" charset="0"/>
                          <a:ea typeface="+mn-ea"/>
                          <a:cs typeface="Arial" panose="020B0604020202020204" pitchFamily="34" charset="0"/>
                        </a:rPr>
                        <a:t>Requirements</a:t>
                      </a:r>
                      <a:endParaRPr kumimoji="0" lang="en-US" sz="1400" b="1" i="0" u="none" strike="noStrike" kern="1200" cap="none" spc="0" normalizeH="0" baseline="0" dirty="0">
                        <a:ln>
                          <a:noFill/>
                        </a:ln>
                        <a:solidFill>
                          <a:prstClr val="white"/>
                        </a:solidFill>
                        <a:effectLst/>
                        <a:uLnTx/>
                        <a:uFillTx/>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Background</a:t>
                      </a:r>
                      <a:endParaRPr lang="en-US" sz="1400" dirty="0" smtClean="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r>
              <a:tr h="2505264">
                <a:tc>
                  <a:txBody>
                    <a:bodyPr/>
                    <a:lstStyle/>
                    <a:p>
                      <a:pPr marL="111125" marR="0" lvl="0" indent="-111125" algn="l" defTabSz="914400" rtl="0" eaLnBrk="1" fontAlgn="auto" latinLnBrk="0" hangingPunct="1">
                        <a:lnSpc>
                          <a:spcPct val="100000"/>
                        </a:lnSpc>
                        <a:spcBef>
                          <a:spcPts val="0"/>
                        </a:spcBef>
                        <a:spcAft>
                          <a:spcPts val="0"/>
                        </a:spcAft>
                        <a:buClrTx/>
                        <a:buSzTx/>
                        <a:buFontTx/>
                        <a:buNone/>
                        <a:tabLst/>
                        <a:defRPr/>
                      </a:pPr>
                      <a:r>
                        <a:rPr lang="en-US" sz="1200" b="1" i="0" kern="1200" dirty="0" smtClean="0">
                          <a:solidFill>
                            <a:schemeClr val="dk1"/>
                          </a:solidFill>
                          <a:effectLst/>
                          <a:latin typeface="Arial" panose="020B0604020202020204" pitchFamily="34" charset="0"/>
                          <a:ea typeface="+mn-ea"/>
                          <a:cs typeface="Arial" panose="020B0604020202020204" pitchFamily="34" charset="0"/>
                        </a:rPr>
                        <a:t>AS9102B 4.1a</a:t>
                      </a:r>
                      <a:r>
                        <a:rPr lang="en-US" sz="1200" i="0" kern="1200" dirty="0" smtClean="0">
                          <a:solidFill>
                            <a:schemeClr val="dk1"/>
                          </a:solidFill>
                          <a:effectLst/>
                          <a:latin typeface="Arial" panose="020B0604020202020204" pitchFamily="34" charset="0"/>
                          <a:ea typeface="+mn-ea"/>
                          <a:cs typeface="Arial" panose="020B0604020202020204" pitchFamily="34" charset="0"/>
                        </a:rPr>
                        <a:t>: The organization shall perform FAI on new product representative of the first production run. The first production delivery parts require an FAI</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i="0" kern="1200" dirty="0" smtClean="0">
                        <a:solidFill>
                          <a:schemeClr val="dk1"/>
                        </a:solidFill>
                        <a:effectLst/>
                        <a:latin typeface="Arial" panose="020B0604020202020204" pitchFamily="34" charset="0"/>
                        <a:ea typeface="+mn-ea"/>
                        <a:cs typeface="Arial" panose="020B0604020202020204" pitchFamily="34" charset="0"/>
                      </a:endParaRPr>
                    </a:p>
                    <a:p>
                      <a:pPr marL="111125" marR="0" lvl="0" indent="-111125" algn="l" defTabSz="914400" rtl="0" eaLnBrk="1" fontAlgn="auto" latinLnBrk="0" hangingPunct="1">
                        <a:lnSpc>
                          <a:spcPct val="100000"/>
                        </a:lnSpc>
                        <a:spcBef>
                          <a:spcPts val="0"/>
                        </a:spcBef>
                        <a:spcAft>
                          <a:spcPts val="0"/>
                        </a:spcAft>
                        <a:buClrTx/>
                        <a:buSzTx/>
                        <a:buFontTx/>
                        <a:buNone/>
                        <a:tabLst/>
                        <a:defRPr/>
                      </a:pPr>
                      <a:r>
                        <a:rPr lang="en-US" sz="1200" b="1" i="0" kern="1200" dirty="0" smtClean="0">
                          <a:solidFill>
                            <a:schemeClr val="dk1"/>
                          </a:solidFill>
                          <a:effectLst/>
                          <a:latin typeface="Arial" panose="020B0604020202020204" pitchFamily="34" charset="0"/>
                          <a:ea typeface="+mn-ea"/>
                          <a:cs typeface="Arial" panose="020B0604020202020204" pitchFamily="34" charset="0"/>
                        </a:rPr>
                        <a:t>AS9100D 8.1c</a:t>
                      </a:r>
                      <a:r>
                        <a:rPr lang="en-US" sz="1200" i="0" kern="1200" dirty="0" smtClean="0">
                          <a:solidFill>
                            <a:schemeClr val="dk1"/>
                          </a:solidFill>
                          <a:effectLst/>
                          <a:latin typeface="Arial" panose="020B0604020202020204" pitchFamily="34" charset="0"/>
                          <a:ea typeface="+mn-ea"/>
                          <a:cs typeface="Arial" panose="020B0604020202020204" pitchFamily="34" charset="0"/>
                        </a:rPr>
                        <a:t>: determining the resources needed to achieve conformity to the product and service requirements and to meet on-time delivery of products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Organizations must plan for the</a:t>
                      </a:r>
                      <a:r>
                        <a:rPr lang="en-US" sz="1200" baseline="0" dirty="0" smtClean="0">
                          <a:latin typeface="Arial" panose="020B0604020202020204" pitchFamily="34" charset="0"/>
                          <a:cs typeface="Arial" panose="020B0604020202020204" pitchFamily="34" charset="0"/>
                        </a:rPr>
                        <a:t> cross functional accomplishment of activities involved in both planning for and executing First Article Inspection processes.  Failure to identify the necessary activities or resources in advance of production can result in poor quality or bottlenecks affecting </a:t>
                      </a:r>
                      <a:r>
                        <a:rPr lang="en-US" sz="1200" i="0" kern="1200" dirty="0" smtClean="0">
                          <a:solidFill>
                            <a:schemeClr val="dk1"/>
                          </a:solidFill>
                          <a:effectLst/>
                          <a:latin typeface="Arial" panose="020B0604020202020204" pitchFamily="34" charset="0"/>
                          <a:ea typeface="+mn-ea"/>
                          <a:cs typeface="Arial" panose="020B0604020202020204" pitchFamily="34" charset="0"/>
                        </a:rPr>
                        <a:t>on-time delivery of products.  </a:t>
                      </a:r>
                      <a:endParaRPr lang="en-US" sz="1200" baseline="0" dirty="0" smtClean="0">
                        <a:latin typeface="Arial" panose="020B0604020202020204" pitchFamily="34" charset="0"/>
                        <a:cs typeface="Arial" panose="020B0604020202020204" pitchFamily="34" charset="0"/>
                      </a:endParaRPr>
                    </a:p>
                    <a:p>
                      <a:pPr algn="l"/>
                      <a:endParaRPr lang="en-US" sz="1200" baseline="0" dirty="0" smtClean="0">
                        <a:latin typeface="Arial" panose="020B0604020202020204" pitchFamily="34" charset="0"/>
                        <a:cs typeface="Arial" panose="020B0604020202020204" pitchFamily="34" charset="0"/>
                      </a:endParaRPr>
                    </a:p>
                    <a:p>
                      <a:pPr algn="l"/>
                      <a:r>
                        <a:rPr lang="en-US" sz="1200" baseline="0" dirty="0" smtClean="0">
                          <a:latin typeface="Arial" panose="020B0604020202020204" pitchFamily="34" charset="0"/>
                          <a:cs typeface="Arial" panose="020B0604020202020204" pitchFamily="34" charset="0"/>
                        </a:rPr>
                        <a:t>FAI resource planning and monitoring can identify bottlenecks early to allocate more resources to accomplish necessary tasks, such as:</a:t>
                      </a:r>
                    </a:p>
                    <a:p>
                      <a:pPr marL="171450" indent="-171450" algn="l">
                        <a:buFont typeface="Arial" panose="020B0604020202020204" pitchFamily="34" charset="0"/>
                        <a:buChar char="•"/>
                      </a:pPr>
                      <a:r>
                        <a:rPr lang="en-US" sz="1200" baseline="0" dirty="0" smtClean="0">
                          <a:latin typeface="Arial" panose="020B0604020202020204" pitchFamily="34" charset="0"/>
                          <a:cs typeface="Arial" panose="020B0604020202020204" pitchFamily="34" charset="0"/>
                        </a:rPr>
                        <a:t>Production and inspection equipment and personnel availability</a:t>
                      </a:r>
                    </a:p>
                    <a:p>
                      <a:pPr marL="171450" indent="-171450" algn="l">
                        <a:buFont typeface="Arial" panose="020B0604020202020204" pitchFamily="34" charset="0"/>
                        <a:buChar char="•"/>
                      </a:pPr>
                      <a:r>
                        <a:rPr lang="en-US" sz="1200" baseline="0" dirty="0" smtClean="0">
                          <a:latin typeface="Arial" panose="020B0604020202020204" pitchFamily="34" charset="0"/>
                          <a:cs typeface="Arial" panose="020B0604020202020204" pitchFamily="34" charset="0"/>
                        </a:rPr>
                        <a:t>Inspection planning </a:t>
                      </a:r>
                    </a:p>
                    <a:p>
                      <a:pPr marL="171450" indent="-171450" algn="l">
                        <a:buFont typeface="Arial" panose="020B0604020202020204" pitchFamily="34" charset="0"/>
                        <a:buChar char="•"/>
                      </a:pPr>
                      <a:r>
                        <a:rPr lang="en-US" sz="1200" baseline="0" dirty="0" smtClean="0">
                          <a:latin typeface="Arial" panose="020B0604020202020204" pitchFamily="34" charset="0"/>
                          <a:cs typeface="Arial" panose="020B0604020202020204" pitchFamily="34" charset="0"/>
                        </a:rPr>
                        <a:t>Collection and verification of required quality records</a:t>
                      </a:r>
                    </a:p>
                    <a:p>
                      <a:pPr marL="171450" indent="-171450" algn="l">
                        <a:buFont typeface="Arial" panose="020B0604020202020204" pitchFamily="34" charset="0"/>
                        <a:buChar char="•"/>
                      </a:pPr>
                      <a:r>
                        <a:rPr lang="en-US" sz="1200" baseline="0" dirty="0" smtClean="0">
                          <a:latin typeface="Arial" panose="020B0604020202020204" pitchFamily="34" charset="0"/>
                          <a:cs typeface="Arial" panose="020B0604020202020204" pitchFamily="34" charset="0"/>
                        </a:rPr>
                        <a:t>FAI training for all affected personnel</a:t>
                      </a:r>
                    </a:p>
                    <a:p>
                      <a:pPr marL="171450" indent="-171450" algn="l">
                        <a:buFont typeface="Arial" panose="020B0604020202020204" pitchFamily="34" charset="0"/>
                        <a:buChar char="•"/>
                      </a:pPr>
                      <a:r>
                        <a:rPr lang="en-US" sz="1200" baseline="0" dirty="0" smtClean="0">
                          <a:latin typeface="Arial" panose="020B0604020202020204" pitchFamily="34" charset="0"/>
                          <a:cs typeface="Arial" panose="020B0604020202020204" pitchFamily="34" charset="0"/>
                        </a:rPr>
                        <a:t>FAIR creation, evaluation and approval</a:t>
                      </a:r>
                    </a:p>
                    <a:p>
                      <a:pPr algn="l"/>
                      <a:endParaRPr lang="en-US" sz="1200" baseline="0" dirty="0" smtClean="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32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Next Steps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Example / Opportunity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r>
              <a:tr h="2309565">
                <a:tc>
                  <a:txBody>
                    <a:bodyPr/>
                    <a:lstStyle/>
                    <a:p>
                      <a:pPr marL="228600" indent="-228600">
                        <a:buFont typeface="+mj-lt"/>
                        <a:buAutoNum type="arabicPeriod"/>
                      </a:pPr>
                      <a:r>
                        <a:rPr lang="en-US" sz="1200" baseline="0" dirty="0" smtClean="0">
                          <a:latin typeface="Arial" panose="020B0604020202020204" pitchFamily="34" charset="0"/>
                          <a:cs typeface="Arial" panose="020B0604020202020204" pitchFamily="34" charset="0"/>
                        </a:rPr>
                        <a:t>Define scheduling of all FAI activities required </a:t>
                      </a:r>
                      <a:r>
                        <a:rPr lang="en-US" sz="1200" i="0" kern="1200" dirty="0" smtClean="0">
                          <a:solidFill>
                            <a:schemeClr val="dk1"/>
                          </a:solidFill>
                          <a:effectLst/>
                          <a:latin typeface="Arial" panose="020B0604020202020204" pitchFamily="34" charset="0"/>
                          <a:ea typeface="+mn-ea"/>
                          <a:cs typeface="Arial" panose="020B0604020202020204" pitchFamily="34" charset="0"/>
                        </a:rPr>
                        <a:t>to meet on-time delivery </a:t>
                      </a:r>
                      <a:endParaRPr lang="en-US" sz="1200" baseline="0" dirty="0" smtClean="0">
                        <a:latin typeface="Arial" panose="020B0604020202020204" pitchFamily="34" charset="0"/>
                        <a:cs typeface="Arial" panose="020B0604020202020204" pitchFamily="34" charset="0"/>
                      </a:endParaRPr>
                    </a:p>
                    <a:p>
                      <a:pPr marL="228600" indent="-228600">
                        <a:buFont typeface="+mj-lt"/>
                        <a:buAutoNum type="arabicPeriod"/>
                      </a:pPr>
                      <a:r>
                        <a:rPr lang="en-US" sz="1200" baseline="0" dirty="0" smtClean="0">
                          <a:latin typeface="Arial" panose="020B0604020202020204" pitchFamily="34" charset="0"/>
                          <a:cs typeface="Arial" panose="020B0604020202020204" pitchFamily="34" charset="0"/>
                        </a:rPr>
                        <a:t>Define resources needed to complete FAI activities </a:t>
                      </a:r>
                      <a:r>
                        <a:rPr lang="en-US" sz="1200" i="0" kern="1200" dirty="0" smtClean="0">
                          <a:solidFill>
                            <a:schemeClr val="dk1"/>
                          </a:solidFill>
                          <a:effectLst/>
                          <a:latin typeface="Arial" panose="020B0604020202020204" pitchFamily="34" charset="0"/>
                          <a:ea typeface="+mn-ea"/>
                          <a:cs typeface="Arial" panose="020B0604020202020204" pitchFamily="34" charset="0"/>
                        </a:rPr>
                        <a:t>to meet on-time delivery </a:t>
                      </a:r>
                    </a:p>
                    <a:p>
                      <a:pPr marL="228600" indent="-228600">
                        <a:buFont typeface="+mj-lt"/>
                        <a:buAutoNum type="arabicPeriod"/>
                      </a:pPr>
                      <a:r>
                        <a:rPr lang="en-US" sz="1200" i="0" kern="1200" baseline="0" dirty="0" smtClean="0">
                          <a:solidFill>
                            <a:schemeClr val="dk1"/>
                          </a:solidFill>
                          <a:effectLst/>
                          <a:latin typeface="Arial" panose="020B0604020202020204" pitchFamily="34" charset="0"/>
                          <a:ea typeface="+mn-ea"/>
                          <a:cs typeface="Arial" panose="020B0604020202020204" pitchFamily="34" charset="0"/>
                        </a:rPr>
                        <a:t>Establish metrics to ensure FAI activities are accomplished on time</a:t>
                      </a:r>
                    </a:p>
                    <a:p>
                      <a:pPr marL="685800" lvl="1" indent="-228600">
                        <a:buFont typeface="Arial" panose="020B0604020202020204" pitchFamily="34" charset="0"/>
                        <a:buChar char="•"/>
                      </a:pPr>
                      <a:r>
                        <a:rPr lang="en-US" sz="1200" i="0" kern="1200" baseline="0" dirty="0" smtClean="0">
                          <a:solidFill>
                            <a:schemeClr val="dk1"/>
                          </a:solidFill>
                          <a:effectLst/>
                          <a:latin typeface="Arial" panose="020B0604020202020204" pitchFamily="34" charset="0"/>
                          <a:ea typeface="+mn-ea"/>
                          <a:cs typeface="Arial" panose="020B0604020202020204" pitchFamily="34" charset="0"/>
                        </a:rPr>
                        <a:t>Inspection planning</a:t>
                      </a:r>
                    </a:p>
                    <a:p>
                      <a:pPr marL="685800" lvl="1" indent="-228600">
                        <a:buFont typeface="Arial" panose="020B0604020202020204" pitchFamily="34" charset="0"/>
                        <a:buChar char="•"/>
                      </a:pPr>
                      <a:r>
                        <a:rPr lang="en-US" sz="1200" i="0" kern="1200" baseline="0" dirty="0" smtClean="0">
                          <a:solidFill>
                            <a:schemeClr val="dk1"/>
                          </a:solidFill>
                          <a:effectLst/>
                          <a:latin typeface="Arial" panose="020B0604020202020204" pitchFamily="34" charset="0"/>
                          <a:ea typeface="+mn-ea"/>
                          <a:cs typeface="Arial" panose="020B0604020202020204" pitchFamily="34" charset="0"/>
                        </a:rPr>
                        <a:t>FAI form creation</a:t>
                      </a:r>
                    </a:p>
                    <a:p>
                      <a:pPr marL="685800" lvl="1" indent="-228600">
                        <a:buFont typeface="Arial" panose="020B0604020202020204" pitchFamily="34" charset="0"/>
                        <a:buChar char="•"/>
                      </a:pPr>
                      <a:r>
                        <a:rPr lang="en-US" sz="1200" i="0" kern="1200" baseline="0" dirty="0" smtClean="0">
                          <a:solidFill>
                            <a:schemeClr val="dk1"/>
                          </a:solidFill>
                          <a:effectLst/>
                          <a:latin typeface="Arial" panose="020B0604020202020204" pitchFamily="34" charset="0"/>
                          <a:ea typeface="+mn-ea"/>
                          <a:cs typeface="Arial" panose="020B0604020202020204" pitchFamily="34" charset="0"/>
                        </a:rPr>
                        <a:t>Collection of necessary quality records</a:t>
                      </a:r>
                    </a:p>
                    <a:p>
                      <a:pPr marL="685800" lvl="1" indent="-228600">
                        <a:buFont typeface="Arial" panose="020B0604020202020204" pitchFamily="34" charset="0"/>
                        <a:buChar char="•"/>
                      </a:pPr>
                      <a:r>
                        <a:rPr lang="en-US" sz="1200" i="0" kern="1200" baseline="0" dirty="0" smtClean="0">
                          <a:solidFill>
                            <a:schemeClr val="dk1"/>
                          </a:solidFill>
                          <a:effectLst/>
                          <a:latin typeface="Arial" panose="020B0604020202020204" pitchFamily="34" charset="0"/>
                          <a:ea typeface="+mn-ea"/>
                          <a:cs typeface="Arial" panose="020B0604020202020204" pitchFamily="34" charset="0"/>
                        </a:rPr>
                        <a:t>Completion and approval of FAI forms</a:t>
                      </a:r>
                    </a:p>
                    <a:p>
                      <a:pPr marL="228600" lvl="0" indent="-228600">
                        <a:buFont typeface="+mj-lt"/>
                        <a:buAutoNum type="arabicPeriod"/>
                      </a:pPr>
                      <a:r>
                        <a:rPr lang="en-US" sz="1200" i="0" kern="1200" baseline="0" dirty="0" smtClean="0">
                          <a:solidFill>
                            <a:schemeClr val="dk1"/>
                          </a:solidFill>
                          <a:effectLst/>
                          <a:latin typeface="Arial" panose="020B0604020202020204" pitchFamily="34" charset="0"/>
                          <a:ea typeface="+mn-ea"/>
                          <a:cs typeface="Arial" panose="020B0604020202020204" pitchFamily="34" charset="0"/>
                        </a:rPr>
                        <a:t>Ensure leadership understands that there are no provisions to defer FAI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latin typeface="Arial" panose="020B0604020202020204" pitchFamily="34" charset="0"/>
                          <a:cs typeface="Arial" panose="020B0604020202020204" pitchFamily="34" charset="0"/>
                        </a:rPr>
                        <a:t>Common</a:t>
                      </a:r>
                      <a:r>
                        <a:rPr lang="en-US" sz="1200" baseline="0" dirty="0" smtClean="0">
                          <a:latin typeface="Arial" panose="020B0604020202020204" pitchFamily="34" charset="0"/>
                          <a:cs typeface="Arial" panose="020B0604020202020204" pitchFamily="34" charset="0"/>
                        </a:rPr>
                        <a:t> issues when adequate resources are not properly planned:</a:t>
                      </a:r>
                    </a:p>
                    <a:p>
                      <a:pPr marL="119063" indent="-119063">
                        <a:buFont typeface="Arial" panose="020B0604020202020204" pitchFamily="34" charset="0"/>
                        <a:buChar char="•"/>
                      </a:pPr>
                      <a:r>
                        <a:rPr lang="en-US" sz="1200" dirty="0" smtClean="0">
                          <a:latin typeface="Arial" panose="020B0604020202020204" pitchFamily="34" charset="0"/>
                          <a:cs typeface="Arial" panose="020B0604020202020204" pitchFamily="34" charset="0"/>
                        </a:rPr>
                        <a:t>Inspection</a:t>
                      </a:r>
                      <a:r>
                        <a:rPr lang="en-US" sz="1200" baseline="0" dirty="0" smtClean="0">
                          <a:latin typeface="Arial" panose="020B0604020202020204" pitchFamily="34" charset="0"/>
                          <a:cs typeface="Arial" panose="020B0604020202020204" pitchFamily="34" charset="0"/>
                        </a:rPr>
                        <a:t> plans are not created to account for all design characteristics</a:t>
                      </a:r>
                    </a:p>
                    <a:p>
                      <a:pPr marL="119063" indent="-119063">
                        <a:buFont typeface="Arial" panose="020B0604020202020204" pitchFamily="34" charset="0"/>
                        <a:buChar char="•"/>
                      </a:pPr>
                      <a:r>
                        <a:rPr lang="en-US" sz="1200" baseline="0" dirty="0" smtClean="0">
                          <a:latin typeface="Arial" panose="020B0604020202020204" pitchFamily="34" charset="0"/>
                          <a:cs typeface="Arial" panose="020B0604020202020204" pitchFamily="34" charset="0"/>
                        </a:rPr>
                        <a:t>Design characteristics are not recorded during FAI</a:t>
                      </a:r>
                    </a:p>
                    <a:p>
                      <a:pPr marL="119063" indent="-119063">
                        <a:buFont typeface="Arial" panose="020B0604020202020204" pitchFamily="34" charset="0"/>
                        <a:buChar char="•"/>
                      </a:pPr>
                      <a:r>
                        <a:rPr lang="en-US" sz="1200" baseline="0" dirty="0" smtClean="0">
                          <a:latin typeface="Arial" panose="020B0604020202020204" pitchFamily="34" charset="0"/>
                          <a:cs typeface="Arial" panose="020B0604020202020204" pitchFamily="34" charset="0"/>
                        </a:rPr>
                        <a:t>In-process inspections are missed </a:t>
                      </a:r>
                    </a:p>
                    <a:p>
                      <a:pPr marL="119063" indent="-119063">
                        <a:buFont typeface="Arial" panose="020B0604020202020204" pitchFamily="34" charset="0"/>
                        <a:buChar char="•"/>
                      </a:pPr>
                      <a:r>
                        <a:rPr lang="en-US" sz="1200" baseline="0" dirty="0" smtClean="0">
                          <a:latin typeface="Arial" panose="020B0604020202020204" pitchFamily="34" charset="0"/>
                          <a:cs typeface="Arial" panose="020B0604020202020204" pitchFamily="34" charset="0"/>
                        </a:rPr>
                        <a:t>FAI forms are not created before production begins</a:t>
                      </a:r>
                    </a:p>
                    <a:p>
                      <a:pPr marL="119063" indent="-119063">
                        <a:buFont typeface="Arial" panose="020B0604020202020204" pitchFamily="34" charset="0"/>
                        <a:buChar char="•"/>
                      </a:pPr>
                      <a:r>
                        <a:rPr lang="en-US" sz="1200" baseline="0" dirty="0" smtClean="0">
                          <a:latin typeface="Arial" panose="020B0604020202020204" pitchFamily="34" charset="0"/>
                          <a:cs typeface="Arial" panose="020B0604020202020204" pitchFamily="34" charset="0"/>
                        </a:rPr>
                        <a:t>Production or inspection equipment is not available to support FAI</a:t>
                      </a:r>
                    </a:p>
                    <a:p>
                      <a:pPr marL="119063" indent="-119063">
                        <a:buFont typeface="Arial" panose="020B0604020202020204" pitchFamily="34" charset="0"/>
                        <a:buChar char="•"/>
                      </a:pPr>
                      <a:r>
                        <a:rPr lang="en-US" sz="1200" baseline="0" dirty="0" smtClean="0">
                          <a:latin typeface="Arial" panose="020B0604020202020204" pitchFamily="34" charset="0"/>
                          <a:cs typeface="Arial" panose="020B0604020202020204" pitchFamily="34" charset="0"/>
                        </a:rPr>
                        <a:t>Personnel are not trained to perform FAI activities properly</a:t>
                      </a:r>
                    </a:p>
                    <a:p>
                      <a:pPr marL="119063" indent="-119063">
                        <a:buFont typeface="Arial" panose="020B0604020202020204" pitchFamily="34" charset="0"/>
                        <a:buChar char="•"/>
                      </a:pPr>
                      <a:r>
                        <a:rPr lang="en-US" sz="1200" baseline="0" dirty="0" smtClean="0">
                          <a:latin typeface="Arial" panose="020B0604020202020204" pitchFamily="34" charset="0"/>
                          <a:cs typeface="Arial" panose="020B0604020202020204" pitchFamily="34" charset="0"/>
                        </a:rPr>
                        <a:t>FAI forms contain errors due to rushed work</a:t>
                      </a:r>
                    </a:p>
                    <a:p>
                      <a:pPr marL="119063" indent="-119063">
                        <a:buFont typeface="Arial" panose="020B0604020202020204" pitchFamily="34" charset="0"/>
                        <a:buChar char="•"/>
                      </a:pPr>
                      <a:r>
                        <a:rPr lang="en-US" sz="1200" baseline="0" dirty="0" smtClean="0">
                          <a:latin typeface="Arial" panose="020B0604020202020204" pitchFamily="34" charset="0"/>
                          <a:cs typeface="Arial" panose="020B0604020202020204" pitchFamily="34" charset="0"/>
                        </a:rPr>
                        <a:t>Necessary records are not available to support completion of FAI forms</a:t>
                      </a:r>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8073949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2895" y="309093"/>
            <a:ext cx="8235288" cy="1113365"/>
          </a:xfrm>
        </p:spPr>
        <p:txBody>
          <a:bodyPr>
            <a:normAutofit fontScale="90000"/>
          </a:bodyPr>
          <a:lstStyle/>
          <a:p>
            <a:r>
              <a:rPr lang="en-US" sz="2700" dirty="0" smtClean="0"/>
              <a:t>Ensure </a:t>
            </a:r>
            <a:r>
              <a:rPr lang="en-US" sz="2700" dirty="0"/>
              <a:t>competency of all personnel performing First Article Inspection activities</a:t>
            </a:r>
            <a:r>
              <a:rPr lang="en-US" dirty="0" smtClean="0"/>
              <a:t/>
            </a:r>
            <a:br>
              <a:rPr lang="en-US" dirty="0" smtClean="0"/>
            </a:br>
            <a:endParaRPr lang="en-US" dirty="0"/>
          </a:p>
        </p:txBody>
      </p:sp>
      <p:sp>
        <p:nvSpPr>
          <p:cNvPr id="5" name="Rectangle 4"/>
          <p:cNvSpPr/>
          <p:nvPr/>
        </p:nvSpPr>
        <p:spPr>
          <a:xfrm>
            <a:off x="0" y="-4014"/>
            <a:ext cx="1366985" cy="1380744"/>
          </a:xfrm>
          <a:prstGeom prst="rect">
            <a:avLst/>
          </a:prstGeom>
          <a:solidFill>
            <a:srgbClr val="76B800"/>
          </a:solidFill>
          <a:ln>
            <a:noFill/>
          </a:ln>
        </p:spPr>
        <p:txBody>
          <a:bodyPr wrap="square" lIns="91440" tIns="45720" rIns="91440" bIns="45720">
            <a:spAutoFit/>
          </a:bodyPr>
          <a:lstStyle/>
          <a:p>
            <a:pPr algn="ctr"/>
            <a:r>
              <a:rPr lang="en-US" sz="8200" b="1" dirty="0" smtClean="0">
                <a:solidFill>
                  <a:schemeClr val="bg1"/>
                </a:solidFill>
                <a:latin typeface="Arial" panose="020B0604020202020204" pitchFamily="34" charset="0"/>
                <a:cs typeface="Arial" panose="020B0604020202020204" pitchFamily="34" charset="0"/>
              </a:rPr>
              <a:t>3</a:t>
            </a:r>
            <a:endParaRPr lang="en-US" sz="8200" b="1" cap="none" spc="0" dirty="0">
              <a:ln w="12700" cmpd="sng">
                <a:solidFill>
                  <a:schemeClr val="accent4"/>
                </a:solidFill>
                <a:prstDash val="solid"/>
              </a:ln>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aphicFrame>
        <p:nvGraphicFramePr>
          <p:cNvPr id="8" name="Table 7"/>
          <p:cNvGraphicFramePr>
            <a:graphicFrameLocks noGrp="1"/>
          </p:cNvGraphicFramePr>
          <p:nvPr>
            <p:extLst>
              <p:ext uri="{D42A27DB-BD31-4B8C-83A1-F6EECF244321}">
                <p14:modId xmlns:p14="http://schemas.microsoft.com/office/powerpoint/2010/main" val="520106538"/>
              </p:ext>
            </p:extLst>
          </p:nvPr>
        </p:nvGraphicFramePr>
        <p:xfrm>
          <a:off x="0" y="1376731"/>
          <a:ext cx="12191999" cy="5498160"/>
        </p:xfrm>
        <a:graphic>
          <a:graphicData uri="http://schemas.openxmlformats.org/drawingml/2006/table">
            <a:tbl>
              <a:tblPr firstRow="1" bandRow="1">
                <a:tableStyleId>{5C22544A-7EE6-4342-B048-85BDC9FD1C3A}</a:tableStyleId>
              </a:tblPr>
              <a:tblGrid>
                <a:gridCol w="6089150"/>
                <a:gridCol w="6102849"/>
              </a:tblGrid>
              <a:tr h="3417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dirty="0" smtClean="0">
                          <a:ln>
                            <a:noFill/>
                          </a:ln>
                          <a:solidFill>
                            <a:prstClr val="white"/>
                          </a:solidFill>
                          <a:effectLst/>
                          <a:uLnTx/>
                          <a:uFillTx/>
                          <a:latin typeface="Arial" panose="020B0604020202020204" pitchFamily="34" charset="0"/>
                          <a:ea typeface="+mn-ea"/>
                          <a:cs typeface="Arial" panose="020B0604020202020204" pitchFamily="34" charset="0"/>
                        </a:rPr>
                        <a:t>Requirements</a:t>
                      </a:r>
                      <a:endParaRPr kumimoji="0" lang="en-US" sz="1800" b="1" i="0" u="none" strike="noStrike" kern="1200" cap="none" spc="0" normalizeH="0" baseline="0" dirty="0">
                        <a:ln>
                          <a:noFill/>
                        </a:ln>
                        <a:solidFill>
                          <a:prstClr val="white"/>
                        </a:solidFill>
                        <a:effectLst/>
                        <a:uLnTx/>
                        <a:uFillTx/>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Background</a:t>
                      </a:r>
                      <a:endParaRPr lang="en-US" sz="2000" dirty="0" smtClean="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r>
              <a:tr h="2528662">
                <a:tc>
                  <a:txBody>
                    <a:bodyPr/>
                    <a:lstStyle/>
                    <a:p>
                      <a:pPr marL="111125" lvl="0" indent="-111125">
                        <a:buFont typeface="Arial" panose="020B0604020202020204" pitchFamily="34" charset="0"/>
                        <a:buNone/>
                      </a:pPr>
                      <a:r>
                        <a:rPr lang="en-US" sz="1200" b="1" kern="1200" dirty="0" smtClean="0">
                          <a:solidFill>
                            <a:schemeClr val="dk1"/>
                          </a:solidFill>
                          <a:effectLst/>
                          <a:latin typeface="Arial" panose="020B0604020202020204" pitchFamily="34" charset="0"/>
                          <a:ea typeface="+mn-ea"/>
                          <a:cs typeface="Arial" panose="020B0604020202020204" pitchFamily="34" charset="0"/>
                        </a:rPr>
                        <a:t>AS9100D 8.5.1e</a:t>
                      </a:r>
                      <a:r>
                        <a:rPr lang="en-US" sz="1200" kern="1200" dirty="0" smtClean="0">
                          <a:solidFill>
                            <a:schemeClr val="dk1"/>
                          </a:solidFill>
                          <a:effectLst/>
                          <a:latin typeface="Arial" panose="020B0604020202020204" pitchFamily="34" charset="0"/>
                          <a:ea typeface="+mn-ea"/>
                          <a:cs typeface="Arial" panose="020B0604020202020204" pitchFamily="34" charset="0"/>
                        </a:rPr>
                        <a:t>: The organization shall implement production under controlled conditions, including the appointment of competent persons [with] any required qualification;</a:t>
                      </a:r>
                    </a:p>
                    <a:p>
                      <a:pPr marL="0" lvl="0" indent="0">
                        <a:buFont typeface="Arial" panose="020B0604020202020204" pitchFamily="34" charset="0"/>
                        <a:buNone/>
                      </a:pPr>
                      <a:r>
                        <a:rPr lang="en-US" sz="1200" b="1" kern="1200" dirty="0" smtClean="0">
                          <a:solidFill>
                            <a:schemeClr val="dk1"/>
                          </a:solidFill>
                          <a:effectLst/>
                          <a:latin typeface="Arial" panose="020B0604020202020204" pitchFamily="34" charset="0"/>
                          <a:ea typeface="+mn-ea"/>
                          <a:cs typeface="Arial" panose="020B0604020202020204" pitchFamily="34" charset="0"/>
                        </a:rPr>
                        <a:t>AS9100D 7.2</a:t>
                      </a:r>
                      <a:r>
                        <a:rPr lang="en-US" sz="1200" kern="1200" dirty="0" smtClean="0">
                          <a:solidFill>
                            <a:schemeClr val="dk1"/>
                          </a:solidFill>
                          <a:effectLst/>
                          <a:latin typeface="Arial" panose="020B0604020202020204" pitchFamily="34" charset="0"/>
                          <a:ea typeface="+mn-ea"/>
                          <a:cs typeface="Arial" panose="020B0604020202020204" pitchFamily="34" charset="0"/>
                        </a:rPr>
                        <a:t>: The organization shall:</a:t>
                      </a:r>
                    </a:p>
                    <a:p>
                      <a:pPr marL="411480" lvl="1" indent="-228600">
                        <a:buFont typeface="+mj-lt"/>
                        <a:buAutoNum type="alphaLcPeriod"/>
                      </a:pPr>
                      <a:r>
                        <a:rPr lang="en-US" sz="1200" kern="1200" dirty="0" smtClean="0">
                          <a:solidFill>
                            <a:schemeClr val="dk1"/>
                          </a:solidFill>
                          <a:effectLst/>
                          <a:latin typeface="Arial" panose="020B0604020202020204" pitchFamily="34" charset="0"/>
                          <a:ea typeface="+mn-ea"/>
                          <a:cs typeface="Arial" panose="020B0604020202020204" pitchFamily="34" charset="0"/>
                        </a:rPr>
                        <a:t>determine the necessary competence of person(s) doing work under its control that affects the performance and effectiveness of the quality management system;</a:t>
                      </a:r>
                    </a:p>
                    <a:p>
                      <a:pPr marL="411480" lvl="1" indent="-228600">
                        <a:buFont typeface="+mj-lt"/>
                        <a:buAutoNum type="alphaLcPeriod"/>
                      </a:pPr>
                      <a:r>
                        <a:rPr lang="en-US" sz="1200" kern="1200" dirty="0" smtClean="0">
                          <a:solidFill>
                            <a:schemeClr val="dk1"/>
                          </a:solidFill>
                          <a:effectLst/>
                          <a:latin typeface="Arial" panose="020B0604020202020204" pitchFamily="34" charset="0"/>
                          <a:ea typeface="+mn-ea"/>
                          <a:cs typeface="Arial" panose="020B0604020202020204" pitchFamily="34" charset="0"/>
                        </a:rPr>
                        <a:t>ensure that these persons are competent on the basis of appropriate education, training, or experience;</a:t>
                      </a:r>
                    </a:p>
                    <a:p>
                      <a:pPr marL="411480" lvl="1" indent="-228600">
                        <a:buFont typeface="+mj-lt"/>
                        <a:buAutoNum type="alphaLcPeriod"/>
                      </a:pPr>
                      <a:r>
                        <a:rPr lang="en-US" sz="1200" kern="1200" dirty="0" smtClean="0">
                          <a:solidFill>
                            <a:schemeClr val="dk1"/>
                          </a:solidFill>
                          <a:effectLst/>
                          <a:latin typeface="Arial" panose="020B0604020202020204" pitchFamily="34" charset="0"/>
                          <a:ea typeface="+mn-ea"/>
                          <a:cs typeface="Arial" panose="020B0604020202020204" pitchFamily="34" charset="0"/>
                        </a:rPr>
                        <a:t>where applicable, take actions to acquire the necessary competence, and evaluate the effectiveness of the actions taken;</a:t>
                      </a:r>
                    </a:p>
                    <a:p>
                      <a:pPr marL="411480" lvl="1" indent="-228600">
                        <a:buFont typeface="+mj-lt"/>
                        <a:buAutoNum type="alphaLcPeriod"/>
                      </a:pPr>
                      <a:r>
                        <a:rPr lang="en-US" sz="1200" kern="1200" dirty="0" smtClean="0">
                          <a:solidFill>
                            <a:schemeClr val="dk1"/>
                          </a:solidFill>
                          <a:effectLst/>
                          <a:latin typeface="Arial" panose="020B0604020202020204" pitchFamily="34" charset="0"/>
                          <a:ea typeface="+mn-ea"/>
                          <a:cs typeface="Arial" panose="020B0604020202020204" pitchFamily="34" charset="0"/>
                        </a:rPr>
                        <a:t>retain appropriate documented information as evidence of competence.</a:t>
                      </a:r>
                      <a:endParaRPr lang="en-US" sz="1200" kern="1200" dirty="0">
                        <a:solidFill>
                          <a:schemeClr val="dk1"/>
                        </a:solidFill>
                        <a:effectLst/>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smtClean="0">
                          <a:solidFill>
                            <a:schemeClr val="dk1"/>
                          </a:solidFill>
                          <a:effectLst/>
                          <a:latin typeface="Arial" panose="020B0604020202020204" pitchFamily="34" charset="0"/>
                          <a:ea typeface="+mn-ea"/>
                          <a:cs typeface="Arial" panose="020B0604020202020204" pitchFamily="34" charset="0"/>
                        </a:rPr>
                        <a:t>FAI planning and execution processes require personnel</a:t>
                      </a:r>
                      <a:r>
                        <a:rPr lang="en-US" sz="1200" kern="1200" baseline="0" dirty="0" smtClean="0">
                          <a:solidFill>
                            <a:schemeClr val="dk1"/>
                          </a:solidFill>
                          <a:effectLst/>
                          <a:latin typeface="Arial" panose="020B0604020202020204" pitchFamily="34" charset="0"/>
                          <a:ea typeface="+mn-ea"/>
                          <a:cs typeface="Arial" panose="020B0604020202020204" pitchFamily="34" charset="0"/>
                        </a:rPr>
                        <a:t> who understand their role in the FAI processes and have demonstrated competency to meet requirements.  The skills needed to extract engineering requirements, create inspection plans, measure products and complete FAI forms differ and must be performed by appropriate personnel.</a:t>
                      </a:r>
                    </a:p>
                    <a:p>
                      <a:pPr marL="0" indent="0">
                        <a:buFont typeface="Arial" panose="020B0604020202020204" pitchFamily="34" charset="0"/>
                        <a:buNone/>
                      </a:pPr>
                      <a:endParaRPr lang="en-US" sz="1200" kern="1200" dirty="0" smtClean="0">
                        <a:solidFill>
                          <a:schemeClr val="dk1"/>
                        </a:solidFill>
                        <a:latin typeface="Arial" panose="020B0604020202020204" pitchFamily="34" charset="0"/>
                        <a:ea typeface="+mn-ea"/>
                        <a:cs typeface="Arial" panose="020B0604020202020204" pitchFamily="34" charset="0"/>
                      </a:endParaRPr>
                    </a:p>
                    <a:p>
                      <a:pPr marL="0" indent="0">
                        <a:buFont typeface="Arial" panose="020B0604020202020204" pitchFamily="34" charset="0"/>
                        <a:buNone/>
                      </a:pPr>
                      <a:r>
                        <a:rPr lang="en-US" sz="1200" kern="1200" dirty="0" smtClean="0">
                          <a:solidFill>
                            <a:schemeClr val="dk1"/>
                          </a:solidFill>
                          <a:latin typeface="Arial" panose="020B0604020202020204" pitchFamily="34" charset="0"/>
                          <a:ea typeface="+mn-ea"/>
                          <a:cs typeface="Arial" panose="020B0604020202020204" pitchFamily="34" charset="0"/>
                        </a:rPr>
                        <a:t>Competency </a:t>
                      </a:r>
                      <a:r>
                        <a:rPr lang="en-US" sz="1200" kern="1200" dirty="0" smtClean="0">
                          <a:solidFill>
                            <a:schemeClr val="dk1"/>
                          </a:solidFill>
                          <a:latin typeface="Arial" panose="020B0604020202020204" pitchFamily="34" charset="0"/>
                          <a:ea typeface="+mn-ea"/>
                          <a:cs typeface="Arial" panose="020B0604020202020204" pitchFamily="34" charset="0"/>
                        </a:rPr>
                        <a:t>refers to the ability to apply knowledge and skills to achieve intended results (ISO9000 3.10.4). A person is competent when two conditions are both satisfied: (1) the person has acquired the required knowledge and skills; (2) the person is able to apply the acquired knowledge and skills on the work they are doing to ensure intended results can be achieved. Competency should be determined on basis of education, training and experience. </a:t>
                      </a:r>
                      <a:endParaRPr lang="en-US" sz="1200" kern="1200" dirty="0" smtClean="0">
                        <a:solidFill>
                          <a:schemeClr val="dk1"/>
                        </a:solidFill>
                        <a:effectLst/>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17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Next Steps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Example / Opportunity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r>
              <a:tr h="2269109">
                <a:tc>
                  <a:txBody>
                    <a:bodyPr/>
                    <a:lstStyle/>
                    <a:p>
                      <a:pPr marL="228600" indent="-228600" algn="just">
                        <a:buFont typeface="+mj-lt"/>
                        <a:buAutoNum type="arabicPeriod"/>
                      </a:pPr>
                      <a:r>
                        <a:rPr lang="en-US" sz="1200" kern="1200" dirty="0" smtClean="0">
                          <a:solidFill>
                            <a:schemeClr val="dk1"/>
                          </a:solidFill>
                          <a:effectLst/>
                          <a:latin typeface="Arial" panose="020B0604020202020204" pitchFamily="34" charset="0"/>
                          <a:ea typeface="+mn-ea"/>
                          <a:cs typeface="Arial" panose="020B0604020202020204" pitchFamily="34" charset="0"/>
                        </a:rPr>
                        <a:t>Determine the competence of persons performing FAI activities, from all affected departments or disciplines</a:t>
                      </a:r>
                      <a:r>
                        <a:rPr lang="en-US" sz="1200" kern="1200" baseline="0" dirty="0" smtClean="0">
                          <a:solidFill>
                            <a:schemeClr val="dk1"/>
                          </a:solidFill>
                          <a:effectLst/>
                          <a:latin typeface="Arial" panose="020B0604020202020204" pitchFamily="34" charset="0"/>
                          <a:ea typeface="+mn-ea"/>
                          <a:cs typeface="Arial" panose="020B0604020202020204" pitchFamily="34" charset="0"/>
                        </a:rPr>
                        <a:t>.</a:t>
                      </a:r>
                      <a:endParaRPr lang="en-US" sz="1200" kern="1200" dirty="0" smtClean="0">
                        <a:solidFill>
                          <a:schemeClr val="dk1"/>
                        </a:solidFill>
                        <a:effectLst/>
                        <a:latin typeface="Arial" panose="020B0604020202020204" pitchFamily="34" charset="0"/>
                        <a:ea typeface="+mn-ea"/>
                        <a:cs typeface="Arial" panose="020B0604020202020204" pitchFamily="34" charset="0"/>
                      </a:endParaRPr>
                    </a:p>
                    <a:p>
                      <a:pPr marL="228600" indent="-228600" algn="just">
                        <a:buFont typeface="+mj-lt"/>
                        <a:buAutoNum type="arabicPeriod"/>
                      </a:pPr>
                      <a:r>
                        <a:rPr lang="en-US" sz="1200" kern="1200" dirty="0" smtClean="0">
                          <a:solidFill>
                            <a:schemeClr val="dk1"/>
                          </a:solidFill>
                          <a:effectLst/>
                          <a:latin typeface="Arial" panose="020B0604020202020204" pitchFamily="34" charset="0"/>
                          <a:ea typeface="+mn-ea"/>
                          <a:cs typeface="Arial" panose="020B0604020202020204" pitchFamily="34" charset="0"/>
                        </a:rPr>
                        <a:t>Take actions to address any competency gaps identified.</a:t>
                      </a:r>
                    </a:p>
                    <a:p>
                      <a:pPr marL="228600" indent="-228600" algn="just">
                        <a:buFont typeface="+mj-lt"/>
                        <a:buAutoNum type="arabicPeriod"/>
                      </a:pPr>
                      <a:r>
                        <a:rPr lang="en-US" sz="1200" kern="1200" dirty="0" smtClean="0">
                          <a:solidFill>
                            <a:schemeClr val="dk1"/>
                          </a:solidFill>
                          <a:effectLst/>
                          <a:latin typeface="Arial" panose="020B0604020202020204" pitchFamily="34" charset="0"/>
                          <a:ea typeface="+mn-ea"/>
                          <a:cs typeface="Arial" panose="020B0604020202020204" pitchFamily="34" charset="0"/>
                        </a:rPr>
                        <a:t>Evaluate effectiveness of actions taken:</a:t>
                      </a:r>
                    </a:p>
                    <a:p>
                      <a:pPr marL="457200" lvl="1" indent="-182880">
                        <a:buFont typeface="Arial" panose="020B0604020202020204" pitchFamily="34" charset="0"/>
                        <a:buChar char="•"/>
                      </a:pPr>
                      <a:r>
                        <a:rPr lang="en-US" sz="1200" kern="1200" dirty="0" smtClean="0">
                          <a:solidFill>
                            <a:schemeClr val="dk1"/>
                          </a:solidFill>
                          <a:effectLst/>
                          <a:latin typeface="Arial" panose="020B0604020202020204" pitchFamily="34" charset="0"/>
                          <a:ea typeface="+mn-ea"/>
                          <a:cs typeface="Arial" panose="020B0604020202020204" pitchFamily="34" charset="0"/>
                        </a:rPr>
                        <a:t>Determine measures and criteria for effectiveness evaluation.</a:t>
                      </a:r>
                    </a:p>
                    <a:p>
                      <a:pPr marL="457200" lvl="1" indent="-182880">
                        <a:buFont typeface="Arial" panose="020B0604020202020204" pitchFamily="34" charset="0"/>
                        <a:buChar char="•"/>
                      </a:pPr>
                      <a:r>
                        <a:rPr lang="en-US" sz="1200" kern="1200" dirty="0" smtClean="0">
                          <a:solidFill>
                            <a:schemeClr val="dk1"/>
                          </a:solidFill>
                          <a:effectLst/>
                          <a:latin typeface="Arial" panose="020B0604020202020204" pitchFamily="34" charset="0"/>
                          <a:ea typeface="+mn-ea"/>
                          <a:cs typeface="Arial" panose="020B0604020202020204" pitchFamily="34" charset="0"/>
                        </a:rPr>
                        <a:t>When determining measures, consider use of combination of theoretical examination, practical examination, performance evaluation, management review and job observation. </a:t>
                      </a:r>
                      <a:endParaRPr lang="en-US" sz="1200" kern="1200" dirty="0">
                        <a:solidFill>
                          <a:schemeClr val="dk1"/>
                        </a:solidFill>
                        <a:effectLst/>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kern="1200" dirty="0" smtClean="0">
                          <a:solidFill>
                            <a:schemeClr val="dk1"/>
                          </a:solidFill>
                          <a:effectLst/>
                          <a:latin typeface="Arial" panose="020B0604020202020204" pitchFamily="34" charset="0"/>
                          <a:ea typeface="+mn-ea"/>
                          <a:cs typeface="Arial" panose="020B0604020202020204" pitchFamily="34" charset="0"/>
                        </a:rPr>
                        <a:t>When</a:t>
                      </a:r>
                      <a:r>
                        <a:rPr lang="en-US" sz="1200" kern="1200" baseline="0" dirty="0" smtClean="0">
                          <a:solidFill>
                            <a:schemeClr val="dk1"/>
                          </a:solidFill>
                          <a:effectLst/>
                          <a:latin typeface="Arial" panose="020B0604020202020204" pitchFamily="34" charset="0"/>
                          <a:ea typeface="+mn-ea"/>
                          <a:cs typeface="Arial" panose="020B0604020202020204" pitchFamily="34" charset="0"/>
                        </a:rPr>
                        <a:t> FAI forms are found to be incomplete or completed incorrectly, it is important to understand why.  The organization should assess whether the different FAI activities were performed by appropriate personnel.  </a:t>
                      </a:r>
                      <a:r>
                        <a:rPr lang="en-US" sz="1200" kern="1200" baseline="0" dirty="0" smtClean="0">
                          <a:solidFill>
                            <a:schemeClr val="dk1"/>
                          </a:solidFill>
                          <a:effectLst/>
                          <a:latin typeface="Arial" panose="020B0604020202020204" pitchFamily="34" charset="0"/>
                          <a:ea typeface="+mn-ea"/>
                          <a:cs typeface="Arial" panose="020B0604020202020204" pitchFamily="34" charset="0"/>
                        </a:rPr>
                        <a:t>For </a:t>
                      </a:r>
                      <a:r>
                        <a:rPr lang="en-US" sz="1200" kern="1200" baseline="0" dirty="0" smtClean="0">
                          <a:solidFill>
                            <a:schemeClr val="dk1"/>
                          </a:solidFill>
                          <a:effectLst/>
                          <a:latin typeface="Arial" panose="020B0604020202020204" pitchFamily="34" charset="0"/>
                          <a:ea typeface="+mn-ea"/>
                          <a:cs typeface="Arial" panose="020B0604020202020204" pitchFamily="34" charset="0"/>
                        </a:rPr>
                        <a:t>example, if it is found that implicit dimension measurement results have been omitted from the FAI forms there are several possible causes to consider:</a:t>
                      </a:r>
                    </a:p>
                    <a:p>
                      <a:pPr marL="171450" indent="-171450">
                        <a:buFont typeface="Arial" panose="020B0604020202020204" pitchFamily="34" charset="0"/>
                        <a:buChar char="•"/>
                      </a:pPr>
                      <a:r>
                        <a:rPr lang="en-US" sz="1200" kern="1200" baseline="0" dirty="0" smtClean="0">
                          <a:solidFill>
                            <a:schemeClr val="dk1"/>
                          </a:solidFill>
                          <a:effectLst/>
                          <a:latin typeface="Arial" panose="020B0604020202020204" pitchFamily="34" charset="0"/>
                          <a:ea typeface="+mn-ea"/>
                          <a:cs typeface="Arial" panose="020B0604020202020204" pitchFamily="34" charset="0"/>
                        </a:rPr>
                        <a:t>Did the person completing the FAI forms know to record implicit characteristics?</a:t>
                      </a:r>
                    </a:p>
                    <a:p>
                      <a:pPr marL="171450" indent="-171450">
                        <a:buFont typeface="Arial" panose="020B0604020202020204" pitchFamily="34" charset="0"/>
                        <a:buChar char="•"/>
                      </a:pPr>
                      <a:r>
                        <a:rPr lang="en-US" sz="1200" kern="1200" baseline="0" dirty="0" smtClean="0">
                          <a:solidFill>
                            <a:schemeClr val="dk1"/>
                          </a:solidFill>
                          <a:effectLst/>
                          <a:latin typeface="Arial" panose="020B0604020202020204" pitchFamily="34" charset="0"/>
                          <a:ea typeface="+mn-ea"/>
                          <a:cs typeface="Arial" panose="020B0604020202020204" pitchFamily="34" charset="0"/>
                        </a:rPr>
                        <a:t>Were all necessary inspection results recorded in the QMS?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baseline="0" dirty="0" smtClean="0">
                          <a:solidFill>
                            <a:schemeClr val="dk1"/>
                          </a:solidFill>
                          <a:effectLst/>
                          <a:latin typeface="Arial" panose="020B0604020202020204" pitchFamily="34" charset="0"/>
                          <a:ea typeface="+mn-ea"/>
                          <a:cs typeface="Arial" panose="020B0604020202020204" pitchFamily="34" charset="0"/>
                        </a:rPr>
                        <a:t>Were inspection plans prepared to collect necessary implicit characteristics?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baseline="0" dirty="0" smtClean="0">
                          <a:solidFill>
                            <a:schemeClr val="dk1"/>
                          </a:solidFill>
                          <a:effectLst/>
                          <a:latin typeface="Arial" panose="020B0604020202020204" pitchFamily="34" charset="0"/>
                          <a:ea typeface="+mn-ea"/>
                          <a:cs typeface="Arial" panose="020B0604020202020204" pitchFamily="34" charset="0"/>
                        </a:rPr>
                        <a:t>Were implicit characteristics extracted from DPD properly?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baseline="0" dirty="0" smtClean="0">
                        <a:solidFill>
                          <a:schemeClr val="dk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baseline="0" dirty="0" smtClean="0">
                          <a:solidFill>
                            <a:schemeClr val="dk1"/>
                          </a:solidFill>
                          <a:effectLst/>
                          <a:latin typeface="Arial" panose="020B0604020202020204" pitchFamily="34" charset="0"/>
                          <a:ea typeface="+mn-ea"/>
                          <a:cs typeface="Arial" panose="020B0604020202020204" pitchFamily="34" charset="0"/>
                        </a:rPr>
                        <a:t>Each </a:t>
                      </a:r>
                      <a:r>
                        <a:rPr lang="en-US" sz="1200" kern="1200" baseline="0" dirty="0" smtClean="0">
                          <a:solidFill>
                            <a:schemeClr val="dk1"/>
                          </a:solidFill>
                          <a:effectLst/>
                          <a:latin typeface="Arial" panose="020B0604020202020204" pitchFamily="34" charset="0"/>
                          <a:ea typeface="+mn-ea"/>
                          <a:cs typeface="Arial" panose="020B0604020202020204" pitchFamily="34" charset="0"/>
                        </a:rPr>
                        <a:t>of the above activities require different knowledge and skills and it should not be assumed that everyone is capable of performing all activities.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179552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2894" y="173621"/>
            <a:ext cx="8448505" cy="1113365"/>
          </a:xfrm>
        </p:spPr>
        <p:txBody>
          <a:bodyPr>
            <a:normAutofit/>
          </a:bodyPr>
          <a:lstStyle/>
          <a:p>
            <a:r>
              <a:rPr lang="en-US" sz="2400" dirty="0"/>
              <a:t>Define QMS health measures to ensure continued effectiveness of FAI planning and </a:t>
            </a:r>
            <a:r>
              <a:rPr lang="en-US" sz="2400" dirty="0" smtClean="0"/>
              <a:t>performance</a:t>
            </a:r>
            <a:endParaRPr lang="en-US" sz="2400" dirty="0"/>
          </a:p>
        </p:txBody>
      </p:sp>
      <p:sp>
        <p:nvSpPr>
          <p:cNvPr id="5" name="Rectangle 4"/>
          <p:cNvSpPr/>
          <p:nvPr/>
        </p:nvSpPr>
        <p:spPr>
          <a:xfrm>
            <a:off x="0" y="-4014"/>
            <a:ext cx="1366985" cy="1380744"/>
          </a:xfrm>
          <a:prstGeom prst="rect">
            <a:avLst/>
          </a:prstGeom>
          <a:solidFill>
            <a:srgbClr val="76B800"/>
          </a:solidFill>
          <a:ln>
            <a:noFill/>
          </a:ln>
        </p:spPr>
        <p:txBody>
          <a:bodyPr wrap="square" lIns="91440" tIns="45720" rIns="91440" bIns="45720">
            <a:spAutoFit/>
          </a:bodyPr>
          <a:lstStyle/>
          <a:p>
            <a:pPr algn="ctr"/>
            <a:r>
              <a:rPr lang="en-US" sz="8200" b="1" dirty="0" smtClean="0">
                <a:solidFill>
                  <a:schemeClr val="bg1"/>
                </a:solidFill>
                <a:latin typeface="Arial" panose="020B0604020202020204" pitchFamily="34" charset="0"/>
                <a:cs typeface="Arial" panose="020B0604020202020204" pitchFamily="34" charset="0"/>
              </a:rPr>
              <a:t>4</a:t>
            </a:r>
            <a:endParaRPr lang="en-US" sz="8200" b="1" cap="none" spc="0" dirty="0">
              <a:ln w="12700" cmpd="sng">
                <a:solidFill>
                  <a:schemeClr val="accent4"/>
                </a:solidFill>
                <a:prstDash val="solid"/>
              </a:ln>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aphicFrame>
        <p:nvGraphicFramePr>
          <p:cNvPr id="8" name="Table 7"/>
          <p:cNvGraphicFramePr>
            <a:graphicFrameLocks noGrp="1"/>
          </p:cNvGraphicFramePr>
          <p:nvPr>
            <p:extLst>
              <p:ext uri="{D42A27DB-BD31-4B8C-83A1-F6EECF244321}">
                <p14:modId xmlns:p14="http://schemas.microsoft.com/office/powerpoint/2010/main" val="2689495514"/>
              </p:ext>
            </p:extLst>
          </p:nvPr>
        </p:nvGraphicFramePr>
        <p:xfrm>
          <a:off x="0" y="1376733"/>
          <a:ext cx="12192000" cy="5481268"/>
        </p:xfrm>
        <a:graphic>
          <a:graphicData uri="http://schemas.openxmlformats.org/drawingml/2006/table">
            <a:tbl>
              <a:tblPr firstRow="1" bandRow="1">
                <a:tableStyleId>{5C22544A-7EE6-4342-B048-85BDC9FD1C3A}</a:tableStyleId>
              </a:tblPr>
              <a:tblGrid>
                <a:gridCol w="6088750"/>
                <a:gridCol w="6103250"/>
              </a:tblGrid>
              <a:tr h="3426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dirty="0" smtClean="0">
                          <a:ln>
                            <a:noFill/>
                          </a:ln>
                          <a:solidFill>
                            <a:prstClr val="white"/>
                          </a:solidFill>
                          <a:effectLst/>
                          <a:uLnTx/>
                          <a:uFillTx/>
                          <a:latin typeface="Arial" panose="020B0604020202020204" pitchFamily="34" charset="0"/>
                          <a:ea typeface="+mn-ea"/>
                          <a:cs typeface="Arial" panose="020B0604020202020204" pitchFamily="34" charset="0"/>
                        </a:rPr>
                        <a:t>Requirements</a:t>
                      </a:r>
                      <a:endParaRPr kumimoji="0" lang="en-US" sz="1400" b="1" i="0" u="none" strike="noStrike" kern="1200" cap="none" spc="0" normalizeH="0" baseline="0" dirty="0">
                        <a:ln>
                          <a:noFill/>
                        </a:ln>
                        <a:solidFill>
                          <a:prstClr val="white"/>
                        </a:solidFill>
                        <a:effectLst/>
                        <a:uLnTx/>
                        <a:uFillTx/>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Background</a:t>
                      </a:r>
                      <a:endParaRPr lang="en-US" sz="1400" dirty="0" smtClean="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r>
              <a:tr h="3498016">
                <a:tc>
                  <a:txBody>
                    <a:bodyPr/>
                    <a:lstStyle/>
                    <a:p>
                      <a:pPr marL="111125" marR="0" lvl="0" indent="-111125" algn="l" defTabSz="914400" rtl="0" eaLnBrk="1" fontAlgn="auto" latinLnBrk="0" hangingPunct="1">
                        <a:lnSpc>
                          <a:spcPct val="100000"/>
                        </a:lnSpc>
                        <a:spcBef>
                          <a:spcPts val="0"/>
                        </a:spcBef>
                        <a:spcAft>
                          <a:spcPts val="0"/>
                        </a:spcAft>
                        <a:buClrTx/>
                        <a:buSzTx/>
                        <a:buFontTx/>
                        <a:buNone/>
                        <a:tabLst/>
                        <a:defRPr/>
                      </a:pPr>
                      <a:r>
                        <a:rPr lang="en-US" sz="1200" b="1" i="0" kern="1200" dirty="0" smtClean="0">
                          <a:solidFill>
                            <a:schemeClr val="dk1"/>
                          </a:solidFill>
                          <a:effectLst/>
                          <a:latin typeface="Arial" panose="020B0604020202020204" pitchFamily="34" charset="0"/>
                          <a:ea typeface="+mn-ea"/>
                          <a:cs typeface="Arial" panose="020B0604020202020204" pitchFamily="34" charset="0"/>
                        </a:rPr>
                        <a:t>AS9100D 4.4.1</a:t>
                      </a:r>
                      <a:r>
                        <a:rPr lang="en-US" sz="1200" i="0" kern="1200" dirty="0" smtClean="0">
                          <a:solidFill>
                            <a:schemeClr val="dk1"/>
                          </a:solidFill>
                          <a:effectLst/>
                          <a:latin typeface="Arial" panose="020B0604020202020204" pitchFamily="34" charset="0"/>
                          <a:ea typeface="+mn-ea"/>
                          <a:cs typeface="Arial" panose="020B0604020202020204" pitchFamily="34" charset="0"/>
                        </a:rPr>
                        <a:t>: The organization shall determine the processes needed for the QMS and their application throughout the organization, and shall:</a:t>
                      </a:r>
                    </a:p>
                    <a:p>
                      <a:pPr marL="234950" marR="0" lvl="0" indent="-111125" algn="l" defTabSz="914400" rtl="0" eaLnBrk="1" fontAlgn="auto" latinLnBrk="0" hangingPunct="1">
                        <a:lnSpc>
                          <a:spcPct val="100000"/>
                        </a:lnSpc>
                        <a:spcBef>
                          <a:spcPts val="0"/>
                        </a:spcBef>
                        <a:spcAft>
                          <a:spcPts val="0"/>
                        </a:spcAft>
                        <a:buClrTx/>
                        <a:buSzTx/>
                        <a:buFontTx/>
                        <a:buNone/>
                        <a:tabLst/>
                        <a:defRPr/>
                      </a:pPr>
                      <a:r>
                        <a:rPr lang="en-US" sz="1200" i="0" kern="1200" dirty="0" smtClean="0">
                          <a:solidFill>
                            <a:schemeClr val="dk1"/>
                          </a:solidFill>
                          <a:effectLst/>
                          <a:latin typeface="Arial" panose="020B0604020202020204" pitchFamily="34" charset="0"/>
                          <a:ea typeface="+mn-ea"/>
                          <a:cs typeface="Arial" panose="020B0604020202020204" pitchFamily="34" charset="0"/>
                        </a:rPr>
                        <a:t>c. determine and apply the criteria and methods (including monitoring, measurements and related performance indicators) needed to ensure the effective operation and control of these processes;</a:t>
                      </a:r>
                    </a:p>
                    <a:p>
                      <a:pPr marL="111125" marR="0" lvl="0" indent="-111125" algn="l" defTabSz="914400" rtl="0" eaLnBrk="1" fontAlgn="auto" latinLnBrk="0" hangingPunct="1">
                        <a:lnSpc>
                          <a:spcPct val="100000"/>
                        </a:lnSpc>
                        <a:spcBef>
                          <a:spcPts val="0"/>
                        </a:spcBef>
                        <a:spcAft>
                          <a:spcPts val="0"/>
                        </a:spcAft>
                        <a:buClrTx/>
                        <a:buSzTx/>
                        <a:buFontTx/>
                        <a:buNone/>
                        <a:tabLst/>
                        <a:defRPr/>
                      </a:pPr>
                      <a:r>
                        <a:rPr lang="en-US" sz="1200" b="1" i="0" kern="1200" dirty="0" smtClean="0">
                          <a:solidFill>
                            <a:schemeClr val="dk1"/>
                          </a:solidFill>
                          <a:effectLst/>
                          <a:latin typeface="Arial" panose="020B0604020202020204" pitchFamily="34" charset="0"/>
                          <a:ea typeface="+mn-ea"/>
                          <a:cs typeface="Arial" panose="020B0604020202020204" pitchFamily="34" charset="0"/>
                        </a:rPr>
                        <a:t>AS9100D 7.5.1b</a:t>
                      </a:r>
                      <a:r>
                        <a:rPr lang="en-US" sz="1200" i="0" kern="1200" dirty="0" smtClean="0">
                          <a:solidFill>
                            <a:schemeClr val="dk1"/>
                          </a:solidFill>
                          <a:effectLst/>
                          <a:latin typeface="Arial" panose="020B0604020202020204" pitchFamily="34" charset="0"/>
                          <a:ea typeface="+mn-ea"/>
                          <a:cs typeface="Arial" panose="020B0604020202020204" pitchFamily="34" charset="0"/>
                        </a:rPr>
                        <a:t>: The organization’s QMS shall include documented information determined by the organization as being necessary for the effectiveness of the QMS</a:t>
                      </a:r>
                    </a:p>
                    <a:p>
                      <a:pPr marL="111125" marR="0" lvl="0" indent="-111125" algn="l" defTabSz="914400" rtl="0" eaLnBrk="1" fontAlgn="auto" latinLnBrk="0" hangingPunct="1">
                        <a:lnSpc>
                          <a:spcPct val="100000"/>
                        </a:lnSpc>
                        <a:spcBef>
                          <a:spcPts val="0"/>
                        </a:spcBef>
                        <a:spcAft>
                          <a:spcPts val="0"/>
                        </a:spcAft>
                        <a:buClrTx/>
                        <a:buSzTx/>
                        <a:buFontTx/>
                        <a:buNone/>
                        <a:tabLst/>
                        <a:defRPr/>
                      </a:pPr>
                      <a:r>
                        <a:rPr lang="en-US" sz="1200" b="1" i="0" kern="1200" dirty="0" smtClean="0">
                          <a:solidFill>
                            <a:schemeClr val="dk1"/>
                          </a:solidFill>
                          <a:effectLst/>
                          <a:latin typeface="Arial" panose="020B0604020202020204" pitchFamily="34" charset="0"/>
                          <a:ea typeface="+mn-ea"/>
                          <a:cs typeface="Arial" panose="020B0604020202020204" pitchFamily="34" charset="0"/>
                        </a:rPr>
                        <a:t>AS9100D 5.1.1a</a:t>
                      </a:r>
                      <a:r>
                        <a:rPr lang="en-US" sz="1200" i="0" kern="1200" dirty="0" smtClean="0">
                          <a:solidFill>
                            <a:schemeClr val="dk1"/>
                          </a:solidFill>
                          <a:effectLst/>
                          <a:latin typeface="Arial" panose="020B0604020202020204" pitchFamily="34" charset="0"/>
                          <a:ea typeface="+mn-ea"/>
                          <a:cs typeface="Arial" panose="020B0604020202020204" pitchFamily="34" charset="0"/>
                        </a:rPr>
                        <a:t>: Top management shall demonstrate leadership and commitment with respect to the QMS by taking accountability for the effectiveness of the QMS</a:t>
                      </a:r>
                    </a:p>
                    <a:p>
                      <a:pPr marL="111125" marR="0" lvl="0" indent="-111125" algn="l" defTabSz="914400" rtl="0" eaLnBrk="1" fontAlgn="auto" latinLnBrk="0" hangingPunct="1">
                        <a:lnSpc>
                          <a:spcPct val="100000"/>
                        </a:lnSpc>
                        <a:spcBef>
                          <a:spcPts val="0"/>
                        </a:spcBef>
                        <a:spcAft>
                          <a:spcPts val="0"/>
                        </a:spcAft>
                        <a:buClrTx/>
                        <a:buSzTx/>
                        <a:buFontTx/>
                        <a:buNone/>
                        <a:tabLst/>
                        <a:defRPr/>
                      </a:pPr>
                      <a:r>
                        <a:rPr lang="en-US" sz="1200" b="1" i="0" kern="1200" dirty="0" smtClean="0">
                          <a:solidFill>
                            <a:schemeClr val="dk1"/>
                          </a:solidFill>
                          <a:effectLst/>
                          <a:latin typeface="Arial" panose="020B0604020202020204" pitchFamily="34" charset="0"/>
                          <a:ea typeface="+mn-ea"/>
                          <a:cs typeface="Arial" panose="020B0604020202020204" pitchFamily="34" charset="0"/>
                        </a:rPr>
                        <a:t>AS9100D 9.3.2</a:t>
                      </a:r>
                      <a:r>
                        <a:rPr lang="en-US" sz="1200" i="0" kern="1200" dirty="0" smtClean="0">
                          <a:solidFill>
                            <a:schemeClr val="dk1"/>
                          </a:solidFill>
                          <a:effectLst/>
                          <a:latin typeface="Arial" panose="020B0604020202020204" pitchFamily="34" charset="0"/>
                          <a:ea typeface="+mn-ea"/>
                          <a:cs typeface="Arial" panose="020B0604020202020204" pitchFamily="34" charset="0"/>
                        </a:rPr>
                        <a:t>: The management review shall be planned and carried out taking into consideration information on the performance and effectiveness of the quality management system, including trends in:</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1200" i="0" kern="1200" dirty="0" smtClean="0">
                          <a:solidFill>
                            <a:schemeClr val="dk1"/>
                          </a:solidFill>
                          <a:effectLst/>
                          <a:latin typeface="Arial" panose="020B0604020202020204" pitchFamily="34" charset="0"/>
                          <a:ea typeface="+mn-ea"/>
                          <a:cs typeface="Arial" panose="020B0604020202020204" pitchFamily="34" charset="0"/>
                        </a:rPr>
                        <a:t>1. customer satisfaction and feedback from relevant interested parties;</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1200" i="0" kern="1200" dirty="0" smtClean="0">
                          <a:solidFill>
                            <a:schemeClr val="dk1"/>
                          </a:solidFill>
                          <a:effectLst/>
                          <a:latin typeface="Arial" panose="020B0604020202020204" pitchFamily="34" charset="0"/>
                          <a:ea typeface="+mn-ea"/>
                          <a:cs typeface="Arial" panose="020B0604020202020204" pitchFamily="34" charset="0"/>
                        </a:rPr>
                        <a:t>2. the extent to which quality objectives have been met;</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1200" i="0" kern="1200" dirty="0" smtClean="0">
                          <a:solidFill>
                            <a:schemeClr val="dk1"/>
                          </a:solidFill>
                          <a:effectLst/>
                          <a:latin typeface="Arial" panose="020B0604020202020204" pitchFamily="34" charset="0"/>
                          <a:ea typeface="+mn-ea"/>
                          <a:cs typeface="Arial" panose="020B0604020202020204" pitchFamily="34" charset="0"/>
                        </a:rPr>
                        <a:t>3. process performance and conformity of products and services;</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1200" i="0" kern="1200" dirty="0" smtClean="0">
                          <a:solidFill>
                            <a:schemeClr val="dk1"/>
                          </a:solidFill>
                          <a:effectLst/>
                          <a:latin typeface="Arial" panose="020B0604020202020204" pitchFamily="34" charset="0"/>
                          <a:ea typeface="+mn-ea"/>
                          <a:cs typeface="Arial" panose="020B0604020202020204" pitchFamily="34" charset="0"/>
                        </a:rPr>
                        <a:t>4. nonconformities and corrective actions;</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1200" i="0" kern="1200" dirty="0" smtClean="0">
                          <a:solidFill>
                            <a:schemeClr val="dk1"/>
                          </a:solidFill>
                          <a:effectLst/>
                          <a:latin typeface="Arial" panose="020B0604020202020204" pitchFamily="34" charset="0"/>
                          <a:ea typeface="+mn-ea"/>
                          <a:cs typeface="Arial" panose="020B0604020202020204" pitchFamily="34" charset="0"/>
                        </a:rPr>
                        <a:t>5. monitoring and measurement results;</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1200" i="0" kern="1200" dirty="0" smtClean="0">
                          <a:solidFill>
                            <a:schemeClr val="dk1"/>
                          </a:solidFill>
                          <a:effectLst/>
                          <a:latin typeface="Arial" panose="020B0604020202020204" pitchFamily="34" charset="0"/>
                          <a:ea typeface="+mn-ea"/>
                          <a:cs typeface="Arial" panose="020B0604020202020204" pitchFamily="34" charset="0"/>
                        </a:rPr>
                        <a:t>8. on-time delivery performance;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baseline="0" dirty="0" smtClean="0">
                          <a:solidFill>
                            <a:schemeClr val="tx1"/>
                          </a:solidFill>
                          <a:latin typeface="Arial" panose="020B0604020202020204" pitchFamily="34" charset="0"/>
                          <a:cs typeface="Arial" panose="020B0604020202020204" pitchFamily="34" charset="0"/>
                        </a:rPr>
                        <a:t>Appropriate measures will help ensure adequate resources are engaged at the appropriate stages to ensure all necessary FAI activities are completed in a timely manner to support on-time delivery.  Effectiveness measurement of each step will help ensure process health. </a:t>
                      </a:r>
                    </a:p>
                    <a:p>
                      <a:pPr algn="l"/>
                      <a:endParaRPr lang="en-US" sz="1200" baseline="0" dirty="0" smtClean="0">
                        <a:solidFill>
                          <a:schemeClr val="tx1"/>
                        </a:solidFill>
                        <a:latin typeface="Arial" panose="020B0604020202020204" pitchFamily="34" charset="0"/>
                        <a:cs typeface="Arial" panose="020B0604020202020204" pitchFamily="34" charset="0"/>
                      </a:endParaRPr>
                    </a:p>
                    <a:p>
                      <a:pPr algn="l"/>
                      <a:r>
                        <a:rPr lang="en-US" sz="1200" baseline="0" dirty="0" smtClean="0">
                          <a:solidFill>
                            <a:schemeClr val="tx1"/>
                          </a:solidFill>
                          <a:latin typeface="Arial" panose="020B0604020202020204" pitchFamily="34" charset="0"/>
                          <a:cs typeface="Arial" panose="020B0604020202020204" pitchFamily="34" charset="0"/>
                        </a:rPr>
                        <a:t>Some of the critical steps in the FAI process are:</a:t>
                      </a:r>
                    </a:p>
                    <a:p>
                      <a:pPr marL="171450" indent="-171450" algn="l">
                        <a:buFont typeface="Arial" panose="020B0604020202020204" pitchFamily="34" charset="0"/>
                        <a:buChar char="•"/>
                      </a:pPr>
                      <a:r>
                        <a:rPr lang="en-US" sz="1200" baseline="0" dirty="0" smtClean="0">
                          <a:solidFill>
                            <a:schemeClr val="tx1"/>
                          </a:solidFill>
                          <a:latin typeface="Arial" panose="020B0604020202020204" pitchFamily="34" charset="0"/>
                          <a:cs typeface="Arial" panose="020B0604020202020204" pitchFamily="34" charset="0"/>
                        </a:rPr>
                        <a:t>Extraction of requirements from engineering design </a:t>
                      </a:r>
                    </a:p>
                    <a:p>
                      <a:pPr marL="171450" indent="-171450" algn="l">
                        <a:buFont typeface="Arial" panose="020B0604020202020204" pitchFamily="34" charset="0"/>
                        <a:buChar char="•"/>
                      </a:pPr>
                      <a:r>
                        <a:rPr lang="en-US" sz="1200" baseline="0" dirty="0" smtClean="0">
                          <a:solidFill>
                            <a:schemeClr val="tx1"/>
                          </a:solidFill>
                          <a:latin typeface="Arial" panose="020B0604020202020204" pitchFamily="34" charset="0"/>
                          <a:cs typeface="Arial" panose="020B0604020202020204" pitchFamily="34" charset="0"/>
                        </a:rPr>
                        <a:t>Verification of build instructions and tooling to ensure part conformance</a:t>
                      </a:r>
                    </a:p>
                    <a:p>
                      <a:pPr marL="171450" indent="-171450" algn="l">
                        <a:buFont typeface="Arial" panose="020B0604020202020204" pitchFamily="34" charset="0"/>
                        <a:buChar char="•"/>
                      </a:pPr>
                      <a:r>
                        <a:rPr lang="en-US" sz="1200" baseline="0" dirty="0" smtClean="0">
                          <a:solidFill>
                            <a:schemeClr val="tx1"/>
                          </a:solidFill>
                          <a:latin typeface="Arial" panose="020B0604020202020204" pitchFamily="34" charset="0"/>
                          <a:cs typeface="Arial" panose="020B0604020202020204" pitchFamily="34" charset="0"/>
                        </a:rPr>
                        <a:t>Collection of inspection data to complete FAI reports</a:t>
                      </a:r>
                    </a:p>
                    <a:p>
                      <a:pPr marL="171450" indent="-171450" algn="l">
                        <a:buFont typeface="Arial" panose="020B0604020202020204" pitchFamily="34" charset="0"/>
                        <a:buChar char="•"/>
                      </a:pPr>
                      <a:r>
                        <a:rPr lang="en-US" sz="1200" baseline="0" dirty="0" smtClean="0">
                          <a:solidFill>
                            <a:schemeClr val="tx1"/>
                          </a:solidFill>
                          <a:latin typeface="Arial" panose="020B0604020202020204" pitchFamily="34" charset="0"/>
                          <a:cs typeface="Arial" panose="020B0604020202020204" pitchFamily="34" charset="0"/>
                        </a:rPr>
                        <a:t>Completion of FAI forms</a:t>
                      </a:r>
                    </a:p>
                    <a:p>
                      <a:pPr marL="171450" indent="-171450" algn="l">
                        <a:buFont typeface="Arial" panose="020B0604020202020204" pitchFamily="34" charset="0"/>
                        <a:buChar char="•"/>
                      </a:pPr>
                      <a:r>
                        <a:rPr lang="en-US" sz="1200" baseline="0" dirty="0" smtClean="0">
                          <a:solidFill>
                            <a:schemeClr val="tx1"/>
                          </a:solidFill>
                          <a:latin typeface="Arial" panose="020B0604020202020204" pitchFamily="34" charset="0"/>
                          <a:cs typeface="Arial" panose="020B0604020202020204" pitchFamily="34" charset="0"/>
                        </a:rPr>
                        <a:t>Evaluation and approval of FAI forms</a:t>
                      </a:r>
                    </a:p>
                    <a:p>
                      <a:pPr marL="171450" indent="-171450" algn="l">
                        <a:buFont typeface="Arial" panose="020B0604020202020204" pitchFamily="34" charset="0"/>
                        <a:buChar char="•"/>
                      </a:pPr>
                      <a:r>
                        <a:rPr lang="en-US" sz="1200" baseline="0" dirty="0" smtClean="0">
                          <a:solidFill>
                            <a:schemeClr val="tx1"/>
                          </a:solidFill>
                          <a:latin typeface="Arial" panose="020B0604020202020204" pitchFamily="34" charset="0"/>
                          <a:cs typeface="Arial" panose="020B0604020202020204" pitchFamily="34" charset="0"/>
                        </a:rPr>
                        <a:t>Ongoing evaluation of manufacturing and engineering changes </a:t>
                      </a:r>
                    </a:p>
                    <a:p>
                      <a:pPr algn="l"/>
                      <a:r>
                        <a:rPr lang="en-US" sz="1200" kern="1200" baseline="0" dirty="0" smtClean="0">
                          <a:solidFill>
                            <a:schemeClr val="tx1"/>
                          </a:solidFill>
                          <a:latin typeface="Arial" panose="020B0604020202020204" pitchFamily="34" charset="0"/>
                          <a:ea typeface="+mn-ea"/>
                          <a:cs typeface="Arial" panose="020B0604020202020204" pitchFamily="34" charset="0"/>
                        </a:rPr>
                        <a:t> </a:t>
                      </a:r>
                    </a:p>
                    <a:p>
                      <a:pPr algn="l"/>
                      <a:r>
                        <a:rPr lang="en-US" sz="1200" kern="1200" baseline="0" dirty="0" smtClean="0">
                          <a:solidFill>
                            <a:schemeClr val="tx1"/>
                          </a:solidFill>
                          <a:latin typeface="Arial" panose="020B0604020202020204" pitchFamily="34" charset="0"/>
                          <a:ea typeface="+mn-ea"/>
                          <a:cs typeface="Arial" panose="020B0604020202020204" pitchFamily="34" charset="0"/>
                        </a:rPr>
                        <a:t>All production nonconformances should be evaluated to understand if the nonconcormance should have been detected during FAI and, when applicable, what steps(s) in the FAI process failed.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26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Next Steps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Example / Opportunity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r>
              <a:tr h="1297862">
                <a:tc>
                  <a:txBody>
                    <a:bodyPr/>
                    <a:lstStyle/>
                    <a:p>
                      <a:pPr marL="228600" indent="-228600">
                        <a:buFont typeface="+mj-lt"/>
                        <a:buAutoNum type="arabicPeriod"/>
                      </a:pPr>
                      <a:r>
                        <a:rPr lang="en-US" sz="1200" baseline="0" dirty="0" smtClean="0">
                          <a:latin typeface="Arial" panose="020B0604020202020204" pitchFamily="34" charset="0"/>
                          <a:cs typeface="Arial" panose="020B0604020202020204" pitchFamily="34" charset="0"/>
                        </a:rPr>
                        <a:t>Identify which key QMS processes require process performance metrics</a:t>
                      </a:r>
                    </a:p>
                    <a:p>
                      <a:pPr marL="228600" indent="-228600">
                        <a:buFont typeface="+mj-lt"/>
                        <a:buAutoNum type="arabicPeriod"/>
                      </a:pPr>
                      <a:r>
                        <a:rPr lang="en-US" sz="1200" baseline="0" dirty="0" smtClean="0">
                          <a:latin typeface="Arial" panose="020B0604020202020204" pitchFamily="34" charset="0"/>
                          <a:cs typeface="Arial" panose="020B0604020202020204" pitchFamily="34" charset="0"/>
                        </a:rPr>
                        <a:t>Set up a metrics review and cadence</a:t>
                      </a:r>
                    </a:p>
                    <a:p>
                      <a:pPr marL="228600" indent="-228600">
                        <a:buFont typeface="+mj-lt"/>
                        <a:buAutoNum type="arabicPeriod"/>
                      </a:pPr>
                      <a:r>
                        <a:rPr lang="en-US" sz="1200" baseline="0" dirty="0" smtClean="0">
                          <a:latin typeface="Arial" panose="020B0604020202020204" pitchFamily="34" charset="0"/>
                          <a:cs typeface="Arial" panose="020B0604020202020204" pitchFamily="34" charset="0"/>
                        </a:rPr>
                        <a:t>Ensure accountability for each function when process performance is less than acceptable</a:t>
                      </a:r>
                    </a:p>
                    <a:p>
                      <a:pPr marL="228600" indent="-228600">
                        <a:buFont typeface="+mj-lt"/>
                        <a:buAutoNum type="arabicPeriod"/>
                      </a:pPr>
                      <a:r>
                        <a:rPr lang="en-US" sz="1200" baseline="0" dirty="0" smtClean="0">
                          <a:latin typeface="Arial" panose="020B0604020202020204" pitchFamily="34" charset="0"/>
                          <a:cs typeface="Arial" panose="020B0604020202020204" pitchFamily="34" charset="0"/>
                        </a:rPr>
                        <a:t>Ensure management communication of QMS Health within the organization that provides both context and meaningful data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kern="1200" baseline="0" dirty="0" smtClean="0">
                          <a:solidFill>
                            <a:schemeClr val="tx1"/>
                          </a:solidFill>
                          <a:latin typeface="Arial" panose="020B0604020202020204" pitchFamily="34" charset="0"/>
                          <a:ea typeface="+mn-ea"/>
                          <a:cs typeface="Arial" panose="020B0604020202020204" pitchFamily="34" charset="0"/>
                        </a:rPr>
                        <a:t>Consequences of unhealthy FAI planning and performance can include:</a:t>
                      </a:r>
                    </a:p>
                    <a:p>
                      <a:pPr marL="171450" indent="-171450" algn="l">
                        <a:buFont typeface="Arial" panose="020B0604020202020204" pitchFamily="34" charset="0"/>
                        <a:buChar char="•"/>
                      </a:pPr>
                      <a:r>
                        <a:rPr lang="en-US" sz="1200" kern="1200" baseline="0" dirty="0" smtClean="0">
                          <a:solidFill>
                            <a:schemeClr val="tx1"/>
                          </a:solidFill>
                          <a:latin typeface="Arial" panose="020B0604020202020204" pitchFamily="34" charset="0"/>
                          <a:ea typeface="+mn-ea"/>
                          <a:cs typeface="Arial" panose="020B0604020202020204" pitchFamily="34" charset="0"/>
                        </a:rPr>
                        <a:t>Late deliveries</a:t>
                      </a:r>
                    </a:p>
                    <a:p>
                      <a:pPr marL="171450" indent="-171450" algn="l">
                        <a:buFont typeface="Arial" panose="020B0604020202020204" pitchFamily="34" charset="0"/>
                        <a:buChar char="•"/>
                      </a:pPr>
                      <a:r>
                        <a:rPr lang="en-US" sz="1200" kern="1200" baseline="0" dirty="0" smtClean="0">
                          <a:solidFill>
                            <a:schemeClr val="tx1"/>
                          </a:solidFill>
                          <a:latin typeface="Arial" panose="020B0604020202020204" pitchFamily="34" charset="0"/>
                          <a:ea typeface="+mn-ea"/>
                          <a:cs typeface="Arial" panose="020B0604020202020204" pitchFamily="34" charset="0"/>
                        </a:rPr>
                        <a:t>Delivery of nonconforming parts and Notifications of Escape</a:t>
                      </a:r>
                    </a:p>
                    <a:p>
                      <a:pPr marL="171450" indent="-171450" algn="l">
                        <a:buFont typeface="Arial" panose="020B0604020202020204" pitchFamily="34" charset="0"/>
                        <a:buChar char="•"/>
                      </a:pPr>
                      <a:r>
                        <a:rPr lang="en-US" sz="1200" kern="1200" baseline="0" dirty="0" smtClean="0">
                          <a:solidFill>
                            <a:schemeClr val="tx1"/>
                          </a:solidFill>
                          <a:latin typeface="Arial" panose="020B0604020202020204" pitchFamily="34" charset="0"/>
                          <a:ea typeface="+mn-ea"/>
                          <a:cs typeface="Arial" panose="020B0604020202020204" pitchFamily="34" charset="0"/>
                        </a:rPr>
                        <a:t>Accumulation of FAI reports Not Complete</a:t>
                      </a:r>
                    </a:p>
                    <a:p>
                      <a:pPr marL="171450" indent="-171450" algn="l">
                        <a:buFont typeface="Arial" panose="020B0604020202020204" pitchFamily="34" charset="0"/>
                        <a:buChar char="•"/>
                      </a:pPr>
                      <a:r>
                        <a:rPr lang="en-US" sz="1200" kern="1200" baseline="0" dirty="0" smtClean="0">
                          <a:solidFill>
                            <a:schemeClr val="tx1"/>
                          </a:solidFill>
                          <a:latin typeface="Arial" panose="020B0604020202020204" pitchFamily="34" charset="0"/>
                          <a:ea typeface="+mn-ea"/>
                          <a:cs typeface="Arial" panose="020B0604020202020204" pitchFamily="34" charset="0"/>
                        </a:rPr>
                        <a:t>Failure to evaluate production changes affecting product conformance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1383444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2895" y="129675"/>
            <a:ext cx="8235288" cy="1113365"/>
          </a:xfrm>
        </p:spPr>
        <p:txBody>
          <a:bodyPr>
            <a:normAutofit/>
          </a:bodyPr>
          <a:lstStyle/>
          <a:p>
            <a:r>
              <a:rPr lang="en-US" sz="2400" dirty="0" smtClean="0"/>
              <a:t>Determine </a:t>
            </a:r>
            <a:r>
              <a:rPr lang="en-US" sz="2400" dirty="0"/>
              <a:t>design characteristic inspection methods, </a:t>
            </a:r>
            <a:r>
              <a:rPr lang="en-US" sz="2400" dirty="0" smtClean="0"/>
              <a:t/>
            </a:r>
            <a:br>
              <a:rPr lang="en-US" sz="2400" dirty="0" smtClean="0"/>
            </a:br>
            <a:r>
              <a:rPr lang="en-US" sz="2400" dirty="0" smtClean="0"/>
              <a:t>sequencing </a:t>
            </a:r>
            <a:r>
              <a:rPr lang="en-US" sz="2400" dirty="0"/>
              <a:t>and recording of results to support </a:t>
            </a:r>
            <a:r>
              <a:rPr lang="en-US" sz="2400" dirty="0" smtClean="0"/>
              <a:t>FAI</a:t>
            </a:r>
            <a:endParaRPr lang="en-US" sz="2400" dirty="0"/>
          </a:p>
        </p:txBody>
      </p:sp>
      <p:sp>
        <p:nvSpPr>
          <p:cNvPr id="5" name="Rectangle 4"/>
          <p:cNvSpPr/>
          <p:nvPr/>
        </p:nvSpPr>
        <p:spPr>
          <a:xfrm>
            <a:off x="0" y="-4014"/>
            <a:ext cx="1366985" cy="1380744"/>
          </a:xfrm>
          <a:prstGeom prst="rect">
            <a:avLst/>
          </a:prstGeom>
          <a:solidFill>
            <a:srgbClr val="76B800"/>
          </a:solidFill>
          <a:ln>
            <a:noFill/>
          </a:ln>
        </p:spPr>
        <p:txBody>
          <a:bodyPr wrap="square" lIns="91440" tIns="45720" rIns="91440" bIns="45720">
            <a:spAutoFit/>
          </a:bodyPr>
          <a:lstStyle/>
          <a:p>
            <a:pPr algn="ctr"/>
            <a:r>
              <a:rPr lang="en-US" sz="8200" b="1" dirty="0">
                <a:solidFill>
                  <a:schemeClr val="bg1"/>
                </a:solidFill>
                <a:latin typeface="Arial" panose="020B0604020202020204" pitchFamily="34" charset="0"/>
                <a:cs typeface="Arial" panose="020B0604020202020204" pitchFamily="34" charset="0"/>
              </a:rPr>
              <a:t>5</a:t>
            </a:r>
            <a:endParaRPr lang="en-US" sz="8200" b="1" cap="none" spc="0" dirty="0">
              <a:ln w="12700" cmpd="sng">
                <a:solidFill>
                  <a:schemeClr val="accent4"/>
                </a:solidFill>
                <a:prstDash val="solid"/>
              </a:ln>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aphicFrame>
        <p:nvGraphicFramePr>
          <p:cNvPr id="8" name="Table 7"/>
          <p:cNvGraphicFramePr>
            <a:graphicFrameLocks noGrp="1"/>
          </p:cNvGraphicFramePr>
          <p:nvPr>
            <p:extLst>
              <p:ext uri="{D42A27DB-BD31-4B8C-83A1-F6EECF244321}">
                <p14:modId xmlns:p14="http://schemas.microsoft.com/office/powerpoint/2010/main" val="329602911"/>
              </p:ext>
            </p:extLst>
          </p:nvPr>
        </p:nvGraphicFramePr>
        <p:xfrm>
          <a:off x="0" y="1376731"/>
          <a:ext cx="12191999" cy="5481268"/>
        </p:xfrm>
        <a:graphic>
          <a:graphicData uri="http://schemas.openxmlformats.org/drawingml/2006/table">
            <a:tbl>
              <a:tblPr firstRow="1" bandRow="1">
                <a:tableStyleId>{5C22544A-7EE6-4342-B048-85BDC9FD1C3A}</a:tableStyleId>
              </a:tblPr>
              <a:tblGrid>
                <a:gridCol w="6089150"/>
                <a:gridCol w="6102849"/>
              </a:tblGrid>
              <a:tr h="3430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dirty="0" smtClean="0">
                          <a:ln>
                            <a:noFill/>
                          </a:ln>
                          <a:solidFill>
                            <a:prstClr val="white"/>
                          </a:solidFill>
                          <a:effectLst/>
                          <a:uLnTx/>
                          <a:uFillTx/>
                          <a:latin typeface="Arial" panose="020B0604020202020204" pitchFamily="34" charset="0"/>
                          <a:ea typeface="+mn-ea"/>
                          <a:cs typeface="Arial" panose="020B0604020202020204" pitchFamily="34" charset="0"/>
                        </a:rPr>
                        <a:t>Requirements</a:t>
                      </a:r>
                      <a:endParaRPr kumimoji="0" lang="en-US" sz="1800" b="1" i="0" u="none" strike="noStrike" kern="1200" cap="none" spc="0" normalizeH="0" baseline="0" dirty="0">
                        <a:ln>
                          <a:noFill/>
                        </a:ln>
                        <a:solidFill>
                          <a:prstClr val="white"/>
                        </a:solidFill>
                        <a:effectLst/>
                        <a:uLnTx/>
                        <a:uFillTx/>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Background</a:t>
                      </a:r>
                      <a:endParaRPr lang="en-US" dirty="0" smtClean="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r>
              <a:tr h="2397536">
                <a:tc>
                  <a:txBody>
                    <a:bodyPr/>
                    <a:lstStyle/>
                    <a:p>
                      <a:pPr marL="111125" marR="0" lvl="0" indent="-111125" algn="l" defTabSz="914400" rtl="0" eaLnBrk="1" fontAlgn="auto" latinLnBrk="0" hangingPunct="1">
                        <a:lnSpc>
                          <a:spcPct val="100000"/>
                        </a:lnSpc>
                        <a:spcBef>
                          <a:spcPts val="0"/>
                        </a:spcBef>
                        <a:spcAft>
                          <a:spcPts val="0"/>
                        </a:spcAft>
                        <a:buClrTx/>
                        <a:buSzTx/>
                        <a:buFontTx/>
                        <a:buNone/>
                        <a:tabLst/>
                        <a:defRPr/>
                      </a:pPr>
                      <a:r>
                        <a:rPr lang="en-US" sz="1200" b="1" i="0" kern="1200" dirty="0" smtClean="0">
                          <a:solidFill>
                            <a:schemeClr val="dk1"/>
                          </a:solidFill>
                          <a:effectLst/>
                          <a:latin typeface="Arial" panose="020B0604020202020204" pitchFamily="34" charset="0"/>
                          <a:ea typeface="+mn-ea"/>
                          <a:cs typeface="Arial" panose="020B0604020202020204" pitchFamily="34" charset="0"/>
                        </a:rPr>
                        <a:t>AS9102B 4.5h</a:t>
                      </a:r>
                      <a:r>
                        <a:rPr lang="en-US" sz="1200" b="0" i="0" kern="1200" dirty="0" smtClean="0">
                          <a:solidFill>
                            <a:schemeClr val="dk1"/>
                          </a:solidFill>
                          <a:effectLst/>
                          <a:latin typeface="Arial" panose="020B0604020202020204" pitchFamily="34" charset="0"/>
                          <a:ea typeface="+mn-ea"/>
                          <a:cs typeface="Arial" panose="020B0604020202020204" pitchFamily="34" charset="0"/>
                        </a:rPr>
                        <a:t>:</a:t>
                      </a:r>
                      <a:r>
                        <a:rPr lang="en-US" sz="1200" b="1" i="0" kern="1200" dirty="0" smtClean="0">
                          <a:solidFill>
                            <a:schemeClr val="dk1"/>
                          </a:solidFill>
                          <a:effectLst/>
                          <a:latin typeface="Arial" panose="020B0604020202020204" pitchFamily="34" charset="0"/>
                          <a:ea typeface="+mn-ea"/>
                          <a:cs typeface="Arial" panose="020B0604020202020204" pitchFamily="34" charset="0"/>
                        </a:rPr>
                        <a:t> </a:t>
                      </a:r>
                      <a:r>
                        <a:rPr lang="en-US" sz="1200" i="1" kern="1200" dirty="0" smtClean="0">
                          <a:solidFill>
                            <a:schemeClr val="dk1"/>
                          </a:solidFill>
                          <a:effectLst/>
                          <a:latin typeface="Arial" panose="020B0604020202020204" pitchFamily="34" charset="0"/>
                          <a:ea typeface="+mn-ea"/>
                          <a:cs typeface="Arial" panose="020B0604020202020204" pitchFamily="34" charset="0"/>
                        </a:rPr>
                        <a:t>The organization shall verify the design characteristics that are the output of the manufacturing process are measured, inspected, tested, or verified to determine conformance, including DPD characteristics.</a:t>
                      </a:r>
                    </a:p>
                    <a:p>
                      <a:pPr marL="111125" marR="0" lvl="0" indent="-111125" algn="l" defTabSz="914400" rtl="0" eaLnBrk="1" fontAlgn="auto" latinLnBrk="0" hangingPunct="1">
                        <a:lnSpc>
                          <a:spcPct val="100000"/>
                        </a:lnSpc>
                        <a:spcBef>
                          <a:spcPts val="0"/>
                        </a:spcBef>
                        <a:spcAft>
                          <a:spcPts val="0"/>
                        </a:spcAft>
                        <a:buClrTx/>
                        <a:buSzTx/>
                        <a:buFontTx/>
                        <a:buNone/>
                        <a:tabLst/>
                        <a:defRPr/>
                      </a:pPr>
                      <a:r>
                        <a:rPr lang="en-US" sz="1200" b="1" i="0" kern="1200" dirty="0" smtClean="0">
                          <a:solidFill>
                            <a:schemeClr val="dk1"/>
                          </a:solidFill>
                          <a:effectLst/>
                          <a:latin typeface="Arial" panose="020B0604020202020204" pitchFamily="34" charset="0"/>
                          <a:ea typeface="+mn-ea"/>
                          <a:cs typeface="Arial" panose="020B0604020202020204" pitchFamily="34" charset="0"/>
                        </a:rPr>
                        <a:t>AS9102B 4.7.3</a:t>
                      </a:r>
                      <a:r>
                        <a:rPr lang="en-US" sz="1200" b="0" i="0" kern="1200" dirty="0" smtClean="0">
                          <a:solidFill>
                            <a:schemeClr val="dk1"/>
                          </a:solidFill>
                          <a:effectLst/>
                          <a:latin typeface="Arial" panose="020B0604020202020204" pitchFamily="34" charset="0"/>
                          <a:ea typeface="+mn-ea"/>
                          <a:cs typeface="Arial" panose="020B0604020202020204" pitchFamily="34" charset="0"/>
                        </a:rPr>
                        <a:t>: </a:t>
                      </a:r>
                      <a:r>
                        <a:rPr lang="en-US" sz="1200" i="1" kern="1200" dirty="0" smtClean="0">
                          <a:solidFill>
                            <a:schemeClr val="dk1"/>
                          </a:solidFill>
                          <a:effectLst/>
                          <a:latin typeface="Arial" panose="020B0604020202020204" pitchFamily="34" charset="0"/>
                          <a:ea typeface="+mn-ea"/>
                          <a:cs typeface="Arial" panose="020B0604020202020204" pitchFamily="34" charset="0"/>
                        </a:rPr>
                        <a:t>The organization shall record the requirements and results in the units specified on the drawing, DPD, or specification.</a:t>
                      </a:r>
                    </a:p>
                    <a:p>
                      <a:pPr marL="111125" marR="0" lvl="0" indent="-111125" algn="l" defTabSz="914400" rtl="0" eaLnBrk="1" fontAlgn="auto" latinLnBrk="0" hangingPunct="1">
                        <a:lnSpc>
                          <a:spcPct val="100000"/>
                        </a:lnSpc>
                        <a:spcBef>
                          <a:spcPts val="0"/>
                        </a:spcBef>
                        <a:spcAft>
                          <a:spcPts val="0"/>
                        </a:spcAft>
                        <a:buClrTx/>
                        <a:buSzTx/>
                        <a:buFontTx/>
                        <a:buNone/>
                        <a:tabLst/>
                        <a:defRPr/>
                      </a:pPr>
                      <a:r>
                        <a:rPr lang="en-US" sz="1200" b="1" i="0" kern="1200" dirty="0" smtClean="0">
                          <a:solidFill>
                            <a:schemeClr val="dk1"/>
                          </a:solidFill>
                          <a:effectLst/>
                          <a:latin typeface="Arial" panose="020B0604020202020204" pitchFamily="34" charset="0"/>
                          <a:ea typeface="+mn-ea"/>
                          <a:cs typeface="Arial" panose="020B0604020202020204" pitchFamily="34" charset="0"/>
                        </a:rPr>
                        <a:t>AS9100D 9.1.1</a:t>
                      </a:r>
                      <a:r>
                        <a:rPr lang="en-US" sz="1200" b="0" i="0" kern="1200" dirty="0" smtClean="0">
                          <a:solidFill>
                            <a:schemeClr val="dk1"/>
                          </a:solidFill>
                          <a:effectLst/>
                          <a:latin typeface="Arial" panose="020B0604020202020204" pitchFamily="34" charset="0"/>
                          <a:ea typeface="+mn-ea"/>
                          <a:cs typeface="Arial" panose="020B0604020202020204" pitchFamily="34" charset="0"/>
                        </a:rPr>
                        <a:t>:</a:t>
                      </a:r>
                      <a:r>
                        <a:rPr lang="en-US" sz="1200" b="1" i="0" kern="1200" dirty="0" smtClean="0">
                          <a:solidFill>
                            <a:schemeClr val="dk1"/>
                          </a:solidFill>
                          <a:effectLst/>
                          <a:latin typeface="Arial" panose="020B0604020202020204" pitchFamily="34" charset="0"/>
                          <a:ea typeface="+mn-ea"/>
                          <a:cs typeface="Arial" panose="020B0604020202020204" pitchFamily="34" charset="0"/>
                        </a:rPr>
                        <a:t> </a:t>
                      </a:r>
                      <a:r>
                        <a:rPr lang="en-US" sz="1200" i="1" kern="1200" dirty="0" smtClean="0">
                          <a:solidFill>
                            <a:schemeClr val="dk1"/>
                          </a:solidFill>
                          <a:effectLst/>
                          <a:latin typeface="Arial" panose="020B0604020202020204" pitchFamily="34" charset="0"/>
                          <a:ea typeface="+mn-ea"/>
                          <a:cs typeface="Arial" panose="020B0604020202020204" pitchFamily="34" charset="0"/>
                        </a:rPr>
                        <a:t>The organization shall determine:</a:t>
                      </a:r>
                    </a:p>
                    <a:p>
                      <a:pPr marL="234950" marR="0" lvl="0" indent="-123825"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dk1"/>
                          </a:solidFill>
                          <a:effectLst/>
                          <a:latin typeface="Arial" panose="020B0604020202020204" pitchFamily="34" charset="0"/>
                          <a:ea typeface="+mn-ea"/>
                          <a:cs typeface="Arial" panose="020B0604020202020204" pitchFamily="34" charset="0"/>
                        </a:rPr>
                        <a:t>a. </a:t>
                      </a:r>
                      <a:r>
                        <a:rPr lang="en-US" sz="1200" b="0" i="1" kern="1200" dirty="0" smtClean="0">
                          <a:solidFill>
                            <a:schemeClr val="dk1"/>
                          </a:solidFill>
                          <a:effectLst/>
                          <a:latin typeface="Arial" panose="020B0604020202020204" pitchFamily="34" charset="0"/>
                          <a:ea typeface="+mn-ea"/>
                          <a:cs typeface="Arial" panose="020B0604020202020204" pitchFamily="34" charset="0"/>
                        </a:rPr>
                        <a:t>what needs to be monitored and measured;</a:t>
                      </a:r>
                    </a:p>
                    <a:p>
                      <a:pPr marL="234950" marR="0" lvl="0" indent="-123825"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dk1"/>
                          </a:solidFill>
                          <a:effectLst/>
                          <a:latin typeface="Arial" panose="020B0604020202020204" pitchFamily="34" charset="0"/>
                          <a:ea typeface="+mn-ea"/>
                          <a:cs typeface="Arial" panose="020B0604020202020204" pitchFamily="34" charset="0"/>
                        </a:rPr>
                        <a:t>b. </a:t>
                      </a:r>
                      <a:r>
                        <a:rPr lang="en-US" sz="1200" b="0" i="1" kern="1200" dirty="0" smtClean="0">
                          <a:solidFill>
                            <a:schemeClr val="dk1"/>
                          </a:solidFill>
                          <a:effectLst/>
                          <a:latin typeface="Arial" panose="020B0604020202020204" pitchFamily="34" charset="0"/>
                          <a:ea typeface="+mn-ea"/>
                          <a:cs typeface="Arial" panose="020B0604020202020204" pitchFamily="34" charset="0"/>
                        </a:rPr>
                        <a:t>the methods for monitoring, measurement, analysis, and evaluation  needed to ensure valid results;</a:t>
                      </a:r>
                    </a:p>
                    <a:p>
                      <a:pPr marL="234950" marR="0" lvl="0" indent="-123825"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dk1"/>
                          </a:solidFill>
                          <a:effectLst/>
                          <a:latin typeface="Arial" panose="020B0604020202020204" pitchFamily="34" charset="0"/>
                          <a:ea typeface="+mn-ea"/>
                          <a:cs typeface="Arial" panose="020B0604020202020204" pitchFamily="34" charset="0"/>
                        </a:rPr>
                        <a:t>c. </a:t>
                      </a:r>
                      <a:r>
                        <a:rPr lang="en-US" sz="1200" i="1" kern="1200" dirty="0" smtClean="0">
                          <a:solidFill>
                            <a:schemeClr val="dk1"/>
                          </a:solidFill>
                          <a:effectLst/>
                          <a:latin typeface="Arial" panose="020B0604020202020204" pitchFamily="34" charset="0"/>
                          <a:ea typeface="+mn-ea"/>
                          <a:cs typeface="Arial" panose="020B0604020202020204" pitchFamily="34" charset="0"/>
                        </a:rPr>
                        <a:t>when the monitoring and measuring shall be performed.</a:t>
                      </a:r>
                    </a:p>
                    <a:p>
                      <a:pPr marL="111125" marR="0" lvl="0" indent="-111125" algn="l" defTabSz="914400" rtl="0" eaLnBrk="1" fontAlgn="auto" latinLnBrk="0" hangingPunct="1">
                        <a:lnSpc>
                          <a:spcPct val="100000"/>
                        </a:lnSpc>
                        <a:spcBef>
                          <a:spcPts val="0"/>
                        </a:spcBef>
                        <a:spcAft>
                          <a:spcPts val="0"/>
                        </a:spcAft>
                        <a:buClrTx/>
                        <a:buSzTx/>
                        <a:buFontTx/>
                        <a:buNone/>
                        <a:tabLst/>
                        <a:defRPr/>
                      </a:pPr>
                      <a:r>
                        <a:rPr lang="en-US" sz="1200" b="1" i="0" kern="1200" dirty="0" smtClean="0">
                          <a:solidFill>
                            <a:schemeClr val="dk1"/>
                          </a:solidFill>
                          <a:effectLst/>
                          <a:latin typeface="Arial" panose="020B0604020202020204" pitchFamily="34" charset="0"/>
                          <a:ea typeface="+mn-ea"/>
                          <a:cs typeface="Arial" panose="020B0604020202020204" pitchFamily="34" charset="0"/>
                        </a:rPr>
                        <a:t>D6-51991N 7.1</a:t>
                      </a:r>
                      <a:r>
                        <a:rPr lang="en-US" sz="1200" i="0" kern="1200" dirty="0" smtClean="0">
                          <a:solidFill>
                            <a:schemeClr val="dk1"/>
                          </a:solidFill>
                          <a:effectLst/>
                          <a:latin typeface="Arial" panose="020B0604020202020204" pitchFamily="34" charset="0"/>
                          <a:ea typeface="+mn-ea"/>
                          <a:cs typeface="Arial" panose="020B0604020202020204" pitchFamily="34" charset="0"/>
                        </a:rPr>
                        <a:t>: </a:t>
                      </a:r>
                      <a:r>
                        <a:rPr lang="en-US" sz="1200" i="1" kern="1200" dirty="0" smtClean="0">
                          <a:solidFill>
                            <a:schemeClr val="dk1"/>
                          </a:solidFill>
                          <a:effectLst/>
                          <a:latin typeface="Arial" panose="020B0604020202020204" pitchFamily="34" charset="0"/>
                          <a:ea typeface="+mn-ea"/>
                          <a:cs typeface="Arial" panose="020B0604020202020204" pitchFamily="34" charset="0"/>
                        </a:rPr>
                        <a:t>When product definition include digitally defined surfaces/features (3D models), the supplier must ensure inspection of these surfaces/features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200" dirty="0" smtClean="0">
                          <a:solidFill>
                            <a:schemeClr val="tx1"/>
                          </a:solidFill>
                          <a:latin typeface="Arial" panose="020B0604020202020204" pitchFamily="34" charset="0"/>
                          <a:cs typeface="Arial" panose="020B0604020202020204" pitchFamily="34" charset="0"/>
                        </a:rPr>
                        <a:t>FAI</a:t>
                      </a:r>
                      <a:r>
                        <a:rPr lang="en-US" sz="1200" baseline="0" dirty="0" smtClean="0">
                          <a:solidFill>
                            <a:schemeClr val="tx1"/>
                          </a:solidFill>
                          <a:latin typeface="Arial" panose="020B0604020202020204" pitchFamily="34" charset="0"/>
                          <a:cs typeface="Arial" panose="020B0604020202020204" pitchFamily="34" charset="0"/>
                        </a:rPr>
                        <a:t> requires i</a:t>
                      </a:r>
                      <a:r>
                        <a:rPr lang="en-US" sz="1200" dirty="0" smtClean="0">
                          <a:solidFill>
                            <a:schemeClr val="tx1"/>
                          </a:solidFill>
                          <a:latin typeface="Arial" panose="020B0604020202020204" pitchFamily="34" charset="0"/>
                          <a:cs typeface="Arial" panose="020B0604020202020204" pitchFamily="34" charset="0"/>
                        </a:rPr>
                        <a:t>ndependent inspection to verify that production processes and tooling produce products that meet design requirements. Selecting the correct measurement device and approach involves:</a:t>
                      </a:r>
                    </a:p>
                    <a:p>
                      <a:pPr marL="171450" indent="-171450" algn="just">
                        <a:buFont typeface="Arial" panose="020B0604020202020204" pitchFamily="34" charset="0"/>
                        <a:buChar char="•"/>
                      </a:pPr>
                      <a:r>
                        <a:rPr lang="en-US" sz="1200" dirty="0" smtClean="0">
                          <a:solidFill>
                            <a:schemeClr val="tx1"/>
                          </a:solidFill>
                          <a:latin typeface="Arial" panose="020B0604020202020204" pitchFamily="34" charset="0"/>
                          <a:cs typeface="Arial" panose="020B0604020202020204" pitchFamily="34" charset="0"/>
                        </a:rPr>
                        <a:t>Assessing suitability of measuring devices</a:t>
                      </a:r>
                    </a:p>
                    <a:p>
                      <a:pPr marL="171450" indent="-171450" algn="just">
                        <a:buFont typeface="Arial" panose="020B0604020202020204" pitchFamily="34" charset="0"/>
                        <a:buChar char="•"/>
                      </a:pPr>
                      <a:r>
                        <a:rPr lang="en-US" sz="1200" dirty="0" smtClean="0">
                          <a:solidFill>
                            <a:schemeClr val="tx1"/>
                          </a:solidFill>
                          <a:latin typeface="Arial" panose="020B0604020202020204" pitchFamily="34" charset="0"/>
                          <a:cs typeface="Arial" panose="020B0604020202020204" pitchFamily="34" charset="0"/>
                        </a:rPr>
                        <a:t>Assessing procedures and operators</a:t>
                      </a:r>
                    </a:p>
                    <a:p>
                      <a:pPr marL="171450" indent="-171450" algn="just">
                        <a:buFont typeface="Arial" panose="020B0604020202020204" pitchFamily="34" charset="0"/>
                        <a:buChar char="•"/>
                      </a:pPr>
                      <a:r>
                        <a:rPr lang="en-US" sz="1200" dirty="0" smtClean="0">
                          <a:solidFill>
                            <a:schemeClr val="tx1"/>
                          </a:solidFill>
                          <a:latin typeface="Arial" panose="020B0604020202020204" pitchFamily="34" charset="0"/>
                          <a:cs typeface="Arial" panose="020B0604020202020204" pitchFamily="34" charset="0"/>
                        </a:rPr>
                        <a:t>Assessing any measurement interactions</a:t>
                      </a:r>
                    </a:p>
                    <a:p>
                      <a:pPr marL="171450" indent="-171450" algn="just">
                        <a:buFont typeface="Arial" panose="020B0604020202020204" pitchFamily="34" charset="0"/>
                        <a:buChar char="•"/>
                      </a:pPr>
                      <a:r>
                        <a:rPr lang="en-US" sz="1200" dirty="0" smtClean="0">
                          <a:solidFill>
                            <a:schemeClr val="tx1"/>
                          </a:solidFill>
                          <a:latin typeface="Arial" panose="020B0604020202020204" pitchFamily="34" charset="0"/>
                          <a:cs typeface="Arial" panose="020B0604020202020204" pitchFamily="34" charset="0"/>
                        </a:rPr>
                        <a:t>Calculating</a:t>
                      </a:r>
                      <a:r>
                        <a:rPr lang="en-US" sz="1200" baseline="0" dirty="0" smtClean="0">
                          <a:solidFill>
                            <a:schemeClr val="tx1"/>
                          </a:solidFill>
                          <a:latin typeface="Arial" panose="020B0604020202020204" pitchFamily="34" charset="0"/>
                          <a:cs typeface="Arial" panose="020B0604020202020204" pitchFamily="34" charset="0"/>
                        </a:rPr>
                        <a:t> </a:t>
                      </a:r>
                      <a:r>
                        <a:rPr lang="en-US" sz="1200" dirty="0" smtClean="0">
                          <a:solidFill>
                            <a:schemeClr val="tx1"/>
                          </a:solidFill>
                          <a:latin typeface="Arial" panose="020B0604020202020204" pitchFamily="34" charset="0"/>
                          <a:cs typeface="Arial" panose="020B0604020202020204" pitchFamily="34" charset="0"/>
                        </a:rPr>
                        <a:t>measurement uncertainty</a:t>
                      </a:r>
                    </a:p>
                    <a:p>
                      <a:pPr marL="171450" indent="-171450" algn="just">
                        <a:buFont typeface="Arial" panose="020B0604020202020204" pitchFamily="34" charset="0"/>
                        <a:buChar char="•"/>
                      </a:pPr>
                      <a:r>
                        <a:rPr lang="en-US" sz="1200" dirty="0" smtClean="0">
                          <a:solidFill>
                            <a:schemeClr val="tx1"/>
                          </a:solidFill>
                          <a:latin typeface="Arial" panose="020B0604020202020204" pitchFamily="34" charset="0"/>
                          <a:cs typeface="Arial" panose="020B0604020202020204" pitchFamily="34" charset="0"/>
                        </a:rPr>
                        <a:t>Recording inspection results in the units specified in design</a:t>
                      </a:r>
                    </a:p>
                    <a:p>
                      <a:pPr marL="171450" indent="-171450" algn="just">
                        <a:buFont typeface="Arial" panose="020B0604020202020204" pitchFamily="34" charset="0"/>
                        <a:buChar char="•"/>
                      </a:pPr>
                      <a:endParaRPr lang="en-US" sz="1200" dirty="0" smtClean="0">
                        <a:solidFill>
                          <a:schemeClr val="tx1"/>
                        </a:solidFill>
                        <a:latin typeface="Arial" panose="020B0604020202020204" pitchFamily="34" charset="0"/>
                        <a:cs typeface="Arial" panose="020B0604020202020204" pitchFamily="34" charset="0"/>
                      </a:endParaRPr>
                    </a:p>
                    <a:p>
                      <a:pPr marL="0" indent="0" algn="l">
                        <a:buFont typeface="Arial" panose="020B0604020202020204" pitchFamily="34" charset="0"/>
                        <a:buNone/>
                      </a:pPr>
                      <a:r>
                        <a:rPr lang="en-US" sz="1200" dirty="0" smtClean="0">
                          <a:solidFill>
                            <a:schemeClr val="tx1"/>
                          </a:solidFill>
                          <a:latin typeface="Arial" panose="020B0604020202020204" pitchFamily="34" charset="0"/>
                          <a:cs typeface="Arial" panose="020B0604020202020204" pitchFamily="34" charset="0"/>
                        </a:rPr>
                        <a:t>Production tooling that</a:t>
                      </a:r>
                      <a:r>
                        <a:rPr lang="en-US" sz="1200" baseline="0" dirty="0" smtClean="0">
                          <a:solidFill>
                            <a:schemeClr val="tx1"/>
                          </a:solidFill>
                          <a:latin typeface="Arial" panose="020B0604020202020204" pitchFamily="34" charset="0"/>
                          <a:cs typeface="Arial" panose="020B0604020202020204" pitchFamily="34" charset="0"/>
                        </a:rPr>
                        <a:t> has not been independently validated and approved to be used as a media of inspection cannot be used to verify products created by the same production tool.</a:t>
                      </a:r>
                      <a:endParaRPr lang="en-US" sz="1200" dirty="0" smtClean="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30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Next Steps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Example / Opportunity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r>
              <a:tr h="2397536">
                <a:tc>
                  <a:txBody>
                    <a:bodyPr/>
                    <a:lstStyle/>
                    <a:p>
                      <a:pPr marL="228600" indent="-228600" algn="l">
                        <a:buFont typeface="+mj-lt"/>
                        <a:buAutoNum type="arabicPeriod"/>
                      </a:pPr>
                      <a:r>
                        <a:rPr lang="en-US" sz="1200" baseline="0" dirty="0" smtClean="0">
                          <a:latin typeface="Arial" panose="020B0604020202020204" pitchFamily="34" charset="0"/>
                          <a:cs typeface="Arial" panose="020B0604020202020204" pitchFamily="34" charset="0"/>
                        </a:rPr>
                        <a:t>Ensure use of robust inspection plans</a:t>
                      </a:r>
                      <a:endParaRPr lang="en-US" sz="1200" dirty="0" smtClean="0">
                        <a:latin typeface="Arial" panose="020B0604020202020204" pitchFamily="34" charset="0"/>
                        <a:cs typeface="Arial" panose="020B0604020202020204" pitchFamily="34" charset="0"/>
                      </a:endParaRPr>
                    </a:p>
                    <a:p>
                      <a:pPr marL="228600" indent="-228600" algn="l">
                        <a:buFont typeface="+mj-lt"/>
                        <a:buAutoNum type="arabicPeriod"/>
                      </a:pPr>
                      <a:r>
                        <a:rPr lang="en-US" sz="1200" baseline="0" dirty="0" smtClean="0">
                          <a:latin typeface="Arial" panose="020B0604020202020204" pitchFamily="34" charset="0"/>
                          <a:cs typeface="Arial" panose="020B0604020202020204" pitchFamily="34" charset="0"/>
                        </a:rPr>
                        <a:t>Use Measurement System Analysis (MSA) when appropriate</a:t>
                      </a:r>
                    </a:p>
                    <a:p>
                      <a:pPr marL="228600" indent="-228600" algn="l">
                        <a:buFont typeface="+mj-lt"/>
                        <a:buAutoNum type="arabicPeriod"/>
                      </a:pPr>
                      <a:r>
                        <a:rPr lang="en-US" sz="1200" baseline="0" dirty="0" smtClean="0">
                          <a:latin typeface="Arial" panose="020B0604020202020204" pitchFamily="34" charset="0"/>
                          <a:cs typeface="Arial" panose="020B0604020202020204" pitchFamily="34" charset="0"/>
                        </a:rPr>
                        <a:t>Use D950-11207-1 Boeing document for Gauges for Verification and Acceptance — A Selection and User's Guide for Production, Field, and MRO Environments.</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Arial" panose="020B0604020202020204" pitchFamily="34" charset="0"/>
                          <a:cs typeface="Arial" panose="020B0604020202020204" pitchFamily="34" charset="0"/>
                        </a:rPr>
                        <a:t>Ensure competency of personnel recording results in the units specified in the design engineering documents (such as, DWG, PL, Specifications, DPD etc.).</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Arial" panose="020B0604020202020204" pitchFamily="34" charset="0"/>
                          <a:cs typeface="Arial" panose="020B0604020202020204" pitchFamily="34" charset="0"/>
                        </a:rPr>
                        <a:t>Ensure a robust calibration system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latin typeface="Arial" panose="020B0604020202020204" pitchFamily="34" charset="0"/>
                          <a:cs typeface="Arial" panose="020B0604020202020204" pitchFamily="34" charset="0"/>
                        </a:rPr>
                        <a:t>Common FAI noncompliances</a:t>
                      </a:r>
                      <a:r>
                        <a:rPr lang="en-US" sz="1200" baseline="0" dirty="0" smtClean="0">
                          <a:solidFill>
                            <a:schemeClr val="tx1"/>
                          </a:solidFill>
                          <a:latin typeface="Arial" panose="020B0604020202020204" pitchFamily="34" charset="0"/>
                          <a:cs typeface="Arial" panose="020B0604020202020204" pitchFamily="34" charset="0"/>
                        </a:rPr>
                        <a:t> include: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solidFill>
                            <a:schemeClr val="tx1"/>
                          </a:solidFill>
                          <a:latin typeface="Arial" panose="020B0604020202020204" pitchFamily="34" charset="0"/>
                          <a:cs typeface="Arial" panose="020B0604020202020204" pitchFamily="34" charset="0"/>
                        </a:rPr>
                        <a:t>Recording </a:t>
                      </a:r>
                      <a:r>
                        <a:rPr lang="en-US" sz="1200" baseline="0" dirty="0" smtClean="0">
                          <a:solidFill>
                            <a:schemeClr val="tx1"/>
                          </a:solidFill>
                          <a:latin typeface="Arial" panose="020B0604020202020204" pitchFamily="34" charset="0"/>
                          <a:cs typeface="Arial" panose="020B0604020202020204" pitchFamily="34" charset="0"/>
                        </a:rPr>
                        <a:t>9102 form 3 </a:t>
                      </a:r>
                      <a:r>
                        <a:rPr lang="en-US" sz="1200" dirty="0" smtClean="0">
                          <a:solidFill>
                            <a:schemeClr val="tx1"/>
                          </a:solidFill>
                          <a:latin typeface="Arial" panose="020B0604020202020204" pitchFamily="34" charset="0"/>
                          <a:cs typeface="Arial" panose="020B0604020202020204" pitchFamily="34" charset="0"/>
                        </a:rPr>
                        <a:t>Results</a:t>
                      </a:r>
                      <a:r>
                        <a:rPr lang="en-US" sz="1200" baseline="0" dirty="0" smtClean="0">
                          <a:solidFill>
                            <a:schemeClr val="tx1"/>
                          </a:solidFill>
                          <a:latin typeface="Arial" panose="020B0604020202020204" pitchFamily="34" charset="0"/>
                          <a:cs typeface="Arial" panose="020B0604020202020204" pitchFamily="34" charset="0"/>
                        </a:rPr>
                        <a:t> with attribute data (e.g. “Accept” or “Pass”) when design requirements are defined with variable units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aseline="0" dirty="0" smtClean="0">
                          <a:solidFill>
                            <a:schemeClr val="tx1"/>
                          </a:solidFill>
                          <a:latin typeface="Arial" panose="020B0604020202020204" pitchFamily="34" charset="0"/>
                          <a:cs typeface="Arial" panose="020B0604020202020204" pitchFamily="34" charset="0"/>
                        </a:rPr>
                        <a:t>Measurement with inappropriate devices and/or methods</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aseline="0" dirty="0" smtClean="0">
                          <a:solidFill>
                            <a:schemeClr val="tx1"/>
                          </a:solidFill>
                          <a:latin typeface="Arial" panose="020B0604020202020204" pitchFamily="34" charset="0"/>
                          <a:cs typeface="Arial" panose="020B0604020202020204" pitchFamily="34" charset="0"/>
                        </a:rPr>
                        <a:t>Inadequate resolution (e.g. using calipers to measure close tolerance)</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aseline="0" dirty="0" smtClean="0">
                          <a:solidFill>
                            <a:schemeClr val="tx1"/>
                          </a:solidFill>
                          <a:latin typeface="Arial" panose="020B0604020202020204" pitchFamily="34" charset="0"/>
                          <a:cs typeface="Arial" panose="020B0604020202020204" pitchFamily="34" charset="0"/>
                        </a:rPr>
                        <a:t>Accepting part “per tool”</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aseline="0" dirty="0" smtClean="0">
                          <a:solidFill>
                            <a:schemeClr val="tx1"/>
                          </a:solidFill>
                          <a:latin typeface="Arial" panose="020B0604020202020204" pitchFamily="34" charset="0"/>
                          <a:cs typeface="Arial" panose="020B0604020202020204" pitchFamily="34" charset="0"/>
                        </a:rPr>
                        <a:t>Failure to define FAI inspection method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aseline="0" dirty="0" smtClean="0">
                          <a:solidFill>
                            <a:schemeClr val="tx1"/>
                          </a:solidFill>
                          <a:latin typeface="Arial" panose="020B0604020202020204" pitchFamily="34" charset="0"/>
                          <a:cs typeface="Arial" panose="020B0604020202020204" pitchFamily="34" charset="0"/>
                        </a:rPr>
                        <a:t>Failure to measure design characteristics and/or record results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aseline="0" dirty="0" smtClean="0">
                          <a:solidFill>
                            <a:schemeClr val="tx1"/>
                          </a:solidFill>
                          <a:latin typeface="Arial" panose="020B0604020202020204" pitchFamily="34" charset="0"/>
                          <a:cs typeface="Arial" panose="020B0604020202020204" pitchFamily="34" charset="0"/>
                        </a:rPr>
                        <a:t>Leaving measurement device selection to inspector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aseline="0" dirty="0" smtClean="0">
                          <a:solidFill>
                            <a:schemeClr val="tx1"/>
                          </a:solidFill>
                          <a:latin typeface="Arial" panose="020B0604020202020204" pitchFamily="34" charset="0"/>
                          <a:cs typeface="Arial" panose="020B0604020202020204" pitchFamily="34" charset="0"/>
                        </a:rPr>
                        <a:t>Inspection plans do not clearly illustrate inspection operations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aseline="0" dirty="0" smtClean="0">
                        <a:solidFill>
                          <a:schemeClr val="tx1"/>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455512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8651" y="129675"/>
            <a:ext cx="8235288" cy="1113365"/>
          </a:xfrm>
        </p:spPr>
        <p:txBody>
          <a:bodyPr>
            <a:normAutofit/>
          </a:bodyPr>
          <a:lstStyle/>
          <a:p>
            <a:r>
              <a:rPr lang="en-US" sz="2400" dirty="0"/>
              <a:t>Verify all design characteristics will be accounted for throughout the manufacturing </a:t>
            </a:r>
            <a:r>
              <a:rPr lang="en-US" sz="2400" dirty="0" smtClean="0"/>
              <a:t>process</a:t>
            </a:r>
            <a:endParaRPr lang="en-US" sz="2400" dirty="0"/>
          </a:p>
        </p:txBody>
      </p:sp>
      <p:sp>
        <p:nvSpPr>
          <p:cNvPr id="5" name="Rectangle 4"/>
          <p:cNvSpPr/>
          <p:nvPr/>
        </p:nvSpPr>
        <p:spPr>
          <a:xfrm>
            <a:off x="0" y="-4014"/>
            <a:ext cx="1366985" cy="1380744"/>
          </a:xfrm>
          <a:prstGeom prst="rect">
            <a:avLst/>
          </a:prstGeom>
          <a:solidFill>
            <a:srgbClr val="76B800"/>
          </a:solidFill>
          <a:ln>
            <a:noFill/>
          </a:ln>
        </p:spPr>
        <p:txBody>
          <a:bodyPr wrap="square" lIns="91440" tIns="45720" rIns="91440" bIns="45720">
            <a:spAutoFit/>
          </a:bodyPr>
          <a:lstStyle/>
          <a:p>
            <a:pPr algn="ctr"/>
            <a:r>
              <a:rPr lang="en-US" sz="8200" b="1" dirty="0">
                <a:solidFill>
                  <a:schemeClr val="bg1"/>
                </a:solidFill>
                <a:latin typeface="Arial" panose="020B0604020202020204" pitchFamily="34" charset="0"/>
                <a:cs typeface="Arial" panose="020B0604020202020204" pitchFamily="34" charset="0"/>
              </a:rPr>
              <a:t>6</a:t>
            </a:r>
            <a:endParaRPr lang="en-US" sz="8200" b="1" cap="none" spc="0" dirty="0">
              <a:ln w="12700" cmpd="sng">
                <a:solidFill>
                  <a:schemeClr val="accent4"/>
                </a:solidFill>
                <a:prstDash val="solid"/>
              </a:ln>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aphicFrame>
        <p:nvGraphicFramePr>
          <p:cNvPr id="8" name="Table 7"/>
          <p:cNvGraphicFramePr>
            <a:graphicFrameLocks noGrp="1"/>
          </p:cNvGraphicFramePr>
          <p:nvPr>
            <p:extLst>
              <p:ext uri="{D42A27DB-BD31-4B8C-83A1-F6EECF244321}">
                <p14:modId xmlns:p14="http://schemas.microsoft.com/office/powerpoint/2010/main" val="3747504870"/>
              </p:ext>
            </p:extLst>
          </p:nvPr>
        </p:nvGraphicFramePr>
        <p:xfrm>
          <a:off x="1" y="1376729"/>
          <a:ext cx="12191999" cy="5481270"/>
        </p:xfrm>
        <a:graphic>
          <a:graphicData uri="http://schemas.openxmlformats.org/drawingml/2006/table">
            <a:tbl>
              <a:tblPr firstRow="1" bandRow="1">
                <a:tableStyleId>{5C22544A-7EE6-4342-B048-85BDC9FD1C3A}</a:tableStyleId>
              </a:tblPr>
              <a:tblGrid>
                <a:gridCol w="6089151"/>
                <a:gridCol w="6102848"/>
              </a:tblGrid>
              <a:tr h="3462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dirty="0" smtClean="0">
                          <a:ln>
                            <a:noFill/>
                          </a:ln>
                          <a:solidFill>
                            <a:prstClr val="white"/>
                          </a:solidFill>
                          <a:effectLst/>
                          <a:uLnTx/>
                          <a:uFillTx/>
                          <a:latin typeface="Arial" panose="020B0604020202020204" pitchFamily="34" charset="0"/>
                          <a:ea typeface="+mn-ea"/>
                          <a:cs typeface="Arial" panose="020B0604020202020204" pitchFamily="34" charset="0"/>
                        </a:rPr>
                        <a:t>Requirements</a:t>
                      </a:r>
                      <a:endParaRPr kumimoji="0" lang="en-US" sz="1800" b="1" i="0" u="none" strike="noStrike" kern="1200" cap="none" spc="0" normalizeH="0" baseline="0" dirty="0">
                        <a:ln>
                          <a:noFill/>
                        </a:ln>
                        <a:solidFill>
                          <a:prstClr val="white"/>
                        </a:solidFill>
                        <a:effectLst/>
                        <a:uLnTx/>
                        <a:uFillTx/>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Background</a:t>
                      </a:r>
                      <a:endParaRPr lang="en-US" dirty="0" smtClean="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r>
              <a:tr h="2394357">
                <a:tc>
                  <a:txBody>
                    <a:bodyPr/>
                    <a:lstStyle/>
                    <a:p>
                      <a:pPr marL="111125" marR="0" lvl="0" indent="-111125" algn="l" defTabSz="914400" rtl="0" eaLnBrk="1" fontAlgn="auto" latinLnBrk="0" hangingPunct="1">
                        <a:lnSpc>
                          <a:spcPct val="100000"/>
                        </a:lnSpc>
                        <a:spcBef>
                          <a:spcPts val="0"/>
                        </a:spcBef>
                        <a:spcAft>
                          <a:spcPts val="0"/>
                        </a:spcAft>
                        <a:buClrTx/>
                        <a:buSzTx/>
                        <a:buFontTx/>
                        <a:buNone/>
                        <a:tabLst/>
                        <a:defRPr/>
                      </a:pPr>
                      <a:r>
                        <a:rPr lang="en-US" sz="1200" b="1" i="0" kern="1200" dirty="0" smtClean="0">
                          <a:solidFill>
                            <a:schemeClr val="dk1"/>
                          </a:solidFill>
                          <a:effectLst/>
                          <a:latin typeface="Arial" panose="020B0604020202020204" pitchFamily="34" charset="0"/>
                          <a:ea typeface="+mn-ea"/>
                          <a:cs typeface="Arial" panose="020B0604020202020204" pitchFamily="34" charset="0"/>
                        </a:rPr>
                        <a:t>AS9102B 4.5g</a:t>
                      </a:r>
                      <a:r>
                        <a:rPr lang="en-US" sz="1200" b="0" i="0" kern="1200" dirty="0" smtClean="0">
                          <a:solidFill>
                            <a:schemeClr val="dk1"/>
                          </a:solidFill>
                          <a:effectLst/>
                          <a:latin typeface="Arial" panose="020B0604020202020204" pitchFamily="34" charset="0"/>
                          <a:ea typeface="+mn-ea"/>
                          <a:cs typeface="Arial" panose="020B0604020202020204" pitchFamily="34" charset="0"/>
                        </a:rPr>
                        <a:t>:</a:t>
                      </a:r>
                      <a:r>
                        <a:rPr lang="en-US" sz="1200" b="1" i="0" kern="1200" dirty="0" smtClean="0">
                          <a:solidFill>
                            <a:schemeClr val="dk1"/>
                          </a:solidFill>
                          <a:effectLst/>
                          <a:latin typeface="Arial" panose="020B0604020202020204" pitchFamily="34" charset="0"/>
                          <a:ea typeface="+mn-ea"/>
                          <a:cs typeface="Arial" panose="020B0604020202020204" pitchFamily="34" charset="0"/>
                        </a:rPr>
                        <a:t> </a:t>
                      </a:r>
                      <a:r>
                        <a:rPr lang="en-US" sz="1200" i="1" kern="1200" dirty="0" smtClean="0">
                          <a:solidFill>
                            <a:schemeClr val="dk1"/>
                          </a:solidFill>
                          <a:effectLst/>
                          <a:latin typeface="Arial" panose="020B0604020202020204" pitchFamily="34" charset="0"/>
                          <a:ea typeface="+mn-ea"/>
                          <a:cs typeface="Arial" panose="020B0604020202020204" pitchFamily="34" charset="0"/>
                        </a:rPr>
                        <a:t>Verify that every design characteristic requirement is accounted for, uniquely identified, and has inspection results traceable to each unique identifier.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i="1" kern="1200" dirty="0" smtClean="0">
                        <a:solidFill>
                          <a:schemeClr val="dk1"/>
                        </a:solidFill>
                        <a:effectLst/>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Arial" panose="020B0604020202020204" pitchFamily="34" charset="0"/>
                          <a:ea typeface="+mn-ea"/>
                          <a:cs typeface="Arial" panose="020B0604020202020204" pitchFamily="34" charset="0"/>
                        </a:rPr>
                        <a:t>Escapes occur when organizations fail to verify design characteristics during FAI. It is important that the FAI process includes verification that all design requirements are accounted for and recorded in the FAI report. FAI must account for all design characteristics defined on the drawing.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Arial" panose="020B0604020202020204" pitchFamily="34" charset="0"/>
                          <a:ea typeface="+mn-ea"/>
                          <a:cs typeface="Arial" panose="020B0604020202020204" pitchFamily="34" charset="0"/>
                        </a:rPr>
                        <a:t>Common causes for missing drawing requirements include: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baseline="0" dirty="0" smtClean="0">
                          <a:solidFill>
                            <a:schemeClr val="tx1"/>
                          </a:solidFill>
                          <a:latin typeface="Arial" panose="020B0604020202020204" pitchFamily="34" charset="0"/>
                          <a:ea typeface="+mn-ea"/>
                          <a:cs typeface="Arial" panose="020B0604020202020204" pitchFamily="34" charset="0"/>
                        </a:rPr>
                        <a:t>FAI Requirements derived from production planning, instead of engineering design.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baseline="0" dirty="0" smtClean="0">
                          <a:solidFill>
                            <a:schemeClr val="tx1"/>
                          </a:solidFill>
                          <a:latin typeface="Arial" panose="020B0604020202020204" pitchFamily="34" charset="0"/>
                          <a:ea typeface="+mn-ea"/>
                          <a:cs typeface="Arial" panose="020B0604020202020204" pitchFamily="34" charset="0"/>
                        </a:rPr>
                        <a:t>FAI report limited to production operations without ensuring all design requirements accounted for.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baseline="0" dirty="0" smtClean="0">
                          <a:solidFill>
                            <a:schemeClr val="tx1"/>
                          </a:solidFill>
                          <a:latin typeface="Arial" panose="020B0604020202020204" pitchFamily="34" charset="0"/>
                          <a:ea typeface="+mn-ea"/>
                          <a:cs typeface="Arial" panose="020B0604020202020204" pitchFamily="34" charset="0"/>
                        </a:rPr>
                        <a:t>FAI measurements limited to production tooling.</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62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Next Steps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Example / Opportunity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r>
              <a:tr h="2394357">
                <a:tc>
                  <a:txBody>
                    <a:bodyPr/>
                    <a:lstStyle/>
                    <a:p>
                      <a:pPr marL="228600" indent="-228600" algn="l">
                        <a:buFont typeface="+mj-lt"/>
                        <a:buAutoNum type="arabicPeriod"/>
                      </a:pPr>
                      <a:r>
                        <a:rPr lang="en-US" sz="1200" baseline="0" dirty="0" smtClean="0">
                          <a:latin typeface="Arial" panose="020B0604020202020204" pitchFamily="34" charset="0"/>
                          <a:cs typeface="Arial" panose="020B0604020202020204" pitchFamily="34" charset="0"/>
                        </a:rPr>
                        <a:t>Use a requirement consumption validation process to verify  every design characteristic has been accounted for. Requirement consumption should be performed by Engineering and verified by Quality.</a:t>
                      </a:r>
                    </a:p>
                    <a:p>
                      <a:pPr marL="228600" indent="-228600" algn="l">
                        <a:buFont typeface="+mj-lt"/>
                        <a:buAutoNum type="arabicPeriod"/>
                      </a:pPr>
                      <a:r>
                        <a:rPr lang="en-US" sz="1200" dirty="0" smtClean="0">
                          <a:latin typeface="Arial" panose="020B0604020202020204" pitchFamily="34" charset="0"/>
                          <a:cs typeface="Arial" panose="020B0604020202020204" pitchFamily="34" charset="0"/>
                        </a:rPr>
                        <a:t>E</a:t>
                      </a:r>
                      <a:r>
                        <a:rPr lang="en-US" sz="1200" baseline="0" dirty="0" smtClean="0">
                          <a:latin typeface="Arial" panose="020B0604020202020204" pitchFamily="34" charset="0"/>
                          <a:cs typeface="Arial" panose="020B0604020202020204" pitchFamily="34" charset="0"/>
                        </a:rPr>
                        <a:t>nsure each design characteristic requirement is uniquely identified and recorded on the FAI report (ballooning software can be used to eliminate human errors).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latin typeface="Arial" panose="020B0604020202020204" pitchFamily="34" charset="0"/>
                          <a:cs typeface="Arial" panose="020B0604020202020204" pitchFamily="34" charset="0"/>
                        </a:rPr>
                        <a:t>  </a:t>
                      </a:r>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pic>
        <p:nvPicPr>
          <p:cNvPr id="3" name="Picture 2"/>
          <p:cNvPicPr>
            <a:picLocks noChangeAspect="1"/>
          </p:cNvPicPr>
          <p:nvPr/>
        </p:nvPicPr>
        <p:blipFill>
          <a:blip r:embed="rId2"/>
          <a:stretch>
            <a:fillRect/>
          </a:stretch>
        </p:blipFill>
        <p:spPr>
          <a:xfrm>
            <a:off x="6186714" y="4583873"/>
            <a:ext cx="2524207" cy="1384911"/>
          </a:xfrm>
          <a:prstGeom prst="rect">
            <a:avLst/>
          </a:prstGeom>
        </p:spPr>
      </p:pic>
      <p:pic>
        <p:nvPicPr>
          <p:cNvPr id="6" name="Picture 5"/>
          <p:cNvPicPr>
            <a:picLocks noChangeAspect="1"/>
          </p:cNvPicPr>
          <p:nvPr/>
        </p:nvPicPr>
        <p:blipFill>
          <a:blip r:embed="rId3"/>
          <a:stretch>
            <a:fillRect/>
          </a:stretch>
        </p:blipFill>
        <p:spPr>
          <a:xfrm>
            <a:off x="9239807" y="4583873"/>
            <a:ext cx="2627290" cy="1384911"/>
          </a:xfrm>
          <a:prstGeom prst="rect">
            <a:avLst/>
          </a:prstGeom>
        </p:spPr>
      </p:pic>
      <p:sp>
        <p:nvSpPr>
          <p:cNvPr id="9" name="object 64"/>
          <p:cNvSpPr/>
          <p:nvPr/>
        </p:nvSpPr>
        <p:spPr>
          <a:xfrm>
            <a:off x="9173803" y="5930147"/>
            <a:ext cx="502276" cy="498970"/>
          </a:xfrm>
          <a:prstGeom prst="rect">
            <a:avLst/>
          </a:prstGeom>
          <a:blipFill>
            <a:blip r:embed="rId4" cstate="print"/>
            <a:stretch>
              <a:fillRect/>
            </a:stretch>
          </a:blipFill>
        </p:spPr>
        <p:txBody>
          <a:bodyPr wrap="square" lIns="0" tIns="0" rIns="0" bIns="0" rtlCol="0"/>
          <a:lstStyle/>
          <a:p>
            <a:endParaRPr/>
          </a:p>
        </p:txBody>
      </p:sp>
      <p:sp>
        <p:nvSpPr>
          <p:cNvPr id="10" name="object 79"/>
          <p:cNvSpPr/>
          <p:nvPr/>
        </p:nvSpPr>
        <p:spPr>
          <a:xfrm>
            <a:off x="6174272" y="5955905"/>
            <a:ext cx="456744" cy="434443"/>
          </a:xfrm>
          <a:prstGeom prst="rect">
            <a:avLst/>
          </a:prstGeom>
          <a:blipFill>
            <a:blip r:embed="rId5" cstate="print"/>
            <a:stretch>
              <a:fillRect/>
            </a:stretch>
          </a:blipFill>
        </p:spPr>
        <p:txBody>
          <a:bodyPr wrap="square" lIns="0" tIns="0" rIns="0" bIns="0" rtlCol="0"/>
          <a:lstStyle/>
          <a:p>
            <a:endParaRPr/>
          </a:p>
        </p:txBody>
      </p:sp>
      <p:sp>
        <p:nvSpPr>
          <p:cNvPr id="7" name="TextBox 6"/>
          <p:cNvSpPr txBox="1"/>
          <p:nvPr/>
        </p:nvSpPr>
        <p:spPr>
          <a:xfrm>
            <a:off x="6544373" y="5941375"/>
            <a:ext cx="2046386" cy="400110"/>
          </a:xfrm>
          <a:prstGeom prst="rect">
            <a:avLst/>
          </a:prstGeom>
          <a:noFill/>
        </p:spPr>
        <p:txBody>
          <a:bodyPr wrap="square" rtlCol="0">
            <a:spAutoFit/>
          </a:bodyPr>
          <a:lstStyle/>
          <a:p>
            <a:pPr lvl="0">
              <a:defRPr/>
            </a:pPr>
            <a:r>
              <a:rPr lang="en-US" sz="1000" i="1" dirty="0" smtClean="0">
                <a:solidFill>
                  <a:srgbClr val="FF0000"/>
                </a:solidFill>
                <a:latin typeface="Arial" panose="020B0604020202020204" pitchFamily="34" charset="0"/>
                <a:cs typeface="Arial" panose="020B0604020202020204" pitchFamily="34" charset="0"/>
              </a:rPr>
              <a:t>Inspection results NOT traceable to each unique identifier</a:t>
            </a:r>
            <a:endParaRPr lang="en-US" sz="1000" i="1" dirty="0">
              <a:solidFill>
                <a:srgbClr val="FF0000"/>
              </a:solidFill>
              <a:latin typeface="Arial" panose="020B0604020202020204" pitchFamily="34" charset="0"/>
              <a:cs typeface="Arial" panose="020B0604020202020204" pitchFamily="34" charset="0"/>
            </a:endParaRPr>
          </a:p>
        </p:txBody>
      </p:sp>
      <p:sp>
        <p:nvSpPr>
          <p:cNvPr id="11" name="TextBox 10"/>
          <p:cNvSpPr txBox="1"/>
          <p:nvPr/>
        </p:nvSpPr>
        <p:spPr>
          <a:xfrm>
            <a:off x="9597705" y="5937735"/>
            <a:ext cx="2419136" cy="707886"/>
          </a:xfrm>
          <a:prstGeom prst="rect">
            <a:avLst/>
          </a:prstGeom>
          <a:noFill/>
        </p:spPr>
        <p:txBody>
          <a:bodyPr wrap="square" rtlCol="0">
            <a:spAutoFit/>
          </a:bodyPr>
          <a:lstStyle/>
          <a:p>
            <a:pPr lvl="0">
              <a:defRPr/>
            </a:pPr>
            <a:r>
              <a:rPr lang="en-US" sz="1000" i="1" dirty="0" smtClean="0">
                <a:solidFill>
                  <a:srgbClr val="00B050"/>
                </a:solidFill>
                <a:latin typeface="Arial" panose="020B0604020202020204" pitchFamily="34" charset="0"/>
                <a:cs typeface="Arial" panose="020B0604020202020204" pitchFamily="34" charset="0"/>
              </a:rPr>
              <a:t>Every </a:t>
            </a:r>
            <a:r>
              <a:rPr lang="en-US" sz="1000" i="1" dirty="0">
                <a:solidFill>
                  <a:srgbClr val="00B050"/>
                </a:solidFill>
                <a:latin typeface="Arial" panose="020B0604020202020204" pitchFamily="34" charset="0"/>
                <a:cs typeface="Arial" panose="020B0604020202020204" pitchFamily="34" charset="0"/>
              </a:rPr>
              <a:t>design characteristic requirement is accounted for, uniquely identified, and has inspection results traceable to each unique identifier</a:t>
            </a:r>
          </a:p>
        </p:txBody>
      </p:sp>
    </p:spTree>
    <p:extLst>
      <p:ext uri="{BB962C8B-B14F-4D97-AF65-F5344CB8AC3E}">
        <p14:creationId xmlns:p14="http://schemas.microsoft.com/office/powerpoint/2010/main" val="39991698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2895" y="129675"/>
            <a:ext cx="8235288" cy="1113365"/>
          </a:xfrm>
        </p:spPr>
        <p:txBody>
          <a:bodyPr>
            <a:noAutofit/>
          </a:bodyPr>
          <a:lstStyle/>
          <a:p>
            <a:r>
              <a:rPr lang="en-US" sz="2400" dirty="0"/>
              <a:t>Extract DPD design characteristics both implicit and explicit (when utilizing Model Based Definition engineering) not fully defined within 2D </a:t>
            </a:r>
            <a:r>
              <a:rPr lang="en-US" sz="2400" dirty="0" smtClean="0"/>
              <a:t>drawings</a:t>
            </a:r>
            <a:endParaRPr lang="en-US" sz="2400" dirty="0"/>
          </a:p>
        </p:txBody>
      </p:sp>
      <p:sp>
        <p:nvSpPr>
          <p:cNvPr id="5" name="Rectangle 4"/>
          <p:cNvSpPr/>
          <p:nvPr/>
        </p:nvSpPr>
        <p:spPr>
          <a:xfrm>
            <a:off x="0" y="-4014"/>
            <a:ext cx="1366985" cy="1380744"/>
          </a:xfrm>
          <a:prstGeom prst="rect">
            <a:avLst/>
          </a:prstGeom>
          <a:solidFill>
            <a:srgbClr val="76B800"/>
          </a:solidFill>
          <a:ln>
            <a:noFill/>
          </a:ln>
        </p:spPr>
        <p:txBody>
          <a:bodyPr wrap="square" lIns="91440" tIns="45720" rIns="91440" bIns="45720">
            <a:spAutoFit/>
          </a:bodyPr>
          <a:lstStyle/>
          <a:p>
            <a:pPr algn="ctr"/>
            <a:r>
              <a:rPr lang="en-GB" sz="8200" b="1" dirty="0">
                <a:solidFill>
                  <a:schemeClr val="bg1"/>
                </a:solidFill>
                <a:latin typeface="Arial" panose="020B0604020202020204" pitchFamily="34" charset="0"/>
                <a:cs typeface="Arial" panose="020B0604020202020204" pitchFamily="34" charset="0"/>
              </a:rPr>
              <a:t>7</a:t>
            </a:r>
            <a:endParaRPr lang="en-US" sz="8200" b="1" cap="none" spc="0" dirty="0">
              <a:ln w="12700" cmpd="sng">
                <a:solidFill>
                  <a:schemeClr val="accent4"/>
                </a:solidFill>
                <a:prstDash val="solid"/>
              </a:ln>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aphicFrame>
        <p:nvGraphicFramePr>
          <p:cNvPr id="8" name="Table 7"/>
          <p:cNvGraphicFramePr>
            <a:graphicFrameLocks noGrp="1"/>
          </p:cNvGraphicFramePr>
          <p:nvPr>
            <p:extLst>
              <p:ext uri="{D42A27DB-BD31-4B8C-83A1-F6EECF244321}">
                <p14:modId xmlns:p14="http://schemas.microsoft.com/office/powerpoint/2010/main" val="3336100393"/>
              </p:ext>
            </p:extLst>
          </p:nvPr>
        </p:nvGraphicFramePr>
        <p:xfrm>
          <a:off x="0" y="1376731"/>
          <a:ext cx="12191999" cy="5481270"/>
        </p:xfrm>
        <a:graphic>
          <a:graphicData uri="http://schemas.openxmlformats.org/drawingml/2006/table">
            <a:tbl>
              <a:tblPr firstRow="1" bandRow="1">
                <a:tableStyleId>{5C22544A-7EE6-4342-B048-85BDC9FD1C3A}</a:tableStyleId>
              </a:tblPr>
              <a:tblGrid>
                <a:gridCol w="6089150"/>
                <a:gridCol w="6102849"/>
              </a:tblGrid>
              <a:tr h="3404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dirty="0" smtClean="0">
                          <a:ln>
                            <a:noFill/>
                          </a:ln>
                          <a:solidFill>
                            <a:prstClr val="white"/>
                          </a:solidFill>
                          <a:effectLst/>
                          <a:uLnTx/>
                          <a:uFillTx/>
                          <a:latin typeface="Arial" panose="020B0604020202020204" pitchFamily="34" charset="0"/>
                          <a:ea typeface="+mn-ea"/>
                          <a:cs typeface="Arial" panose="020B0604020202020204" pitchFamily="34" charset="0"/>
                        </a:rPr>
                        <a:t>Requirements</a:t>
                      </a:r>
                      <a:endParaRPr kumimoji="0" lang="en-US" sz="1600" b="1" i="0" u="none" strike="noStrike" kern="1200" cap="none" spc="0" normalizeH="0" baseline="0" dirty="0">
                        <a:ln>
                          <a:noFill/>
                        </a:ln>
                        <a:solidFill>
                          <a:prstClr val="white"/>
                        </a:solidFill>
                        <a:effectLst/>
                        <a:uLnTx/>
                        <a:uFillTx/>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r>
              <a:tr h="2692807">
                <a:tc>
                  <a:txBody>
                    <a:bodyPr/>
                    <a:lstStyle/>
                    <a:p>
                      <a:pPr marL="114300" lvl="1" indent="-114300"/>
                      <a:r>
                        <a:rPr lang="en-US" sz="1200" b="1" i="0" kern="1200" dirty="0" smtClean="0">
                          <a:solidFill>
                            <a:schemeClr val="tx1"/>
                          </a:solidFill>
                          <a:effectLst/>
                          <a:latin typeface="Arial" panose="020B0604020202020204" pitchFamily="34" charset="0"/>
                          <a:ea typeface="+mn-ea"/>
                          <a:cs typeface="Arial" panose="020B0604020202020204" pitchFamily="34" charset="0"/>
                        </a:rPr>
                        <a:t>D6-51991N 7.6:</a:t>
                      </a:r>
                      <a:r>
                        <a:rPr lang="en-US" sz="1200" b="1" i="0" kern="1200" baseline="0" dirty="0" smtClean="0">
                          <a:solidFill>
                            <a:schemeClr val="tx1"/>
                          </a:solidFill>
                          <a:effectLst/>
                          <a:latin typeface="Arial" panose="020B0604020202020204" pitchFamily="34" charset="0"/>
                          <a:ea typeface="+mn-ea"/>
                          <a:cs typeface="Arial" panose="020B0604020202020204" pitchFamily="34" charset="0"/>
                        </a:rPr>
                        <a:t> </a:t>
                      </a:r>
                      <a:r>
                        <a:rPr lang="en-US" sz="1200" i="1" kern="1200" dirty="0" smtClean="0">
                          <a:solidFill>
                            <a:schemeClr val="tx1"/>
                          </a:solidFill>
                          <a:effectLst/>
                          <a:latin typeface="Arial" panose="020B0604020202020204" pitchFamily="34" charset="0"/>
                          <a:ea typeface="+mn-ea"/>
                          <a:cs typeface="Arial" panose="020B0604020202020204" pitchFamily="34" charset="0"/>
                        </a:rPr>
                        <a:t>First Article Inspection: All explicit and implicit design characteristics within the engineering shall be positively identified within the FAI plan. This shall include all engineering characteristics requiring traceability:</a:t>
                      </a:r>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pPr lvl="1"/>
                      <a:r>
                        <a:rPr lang="en-US" sz="1200" i="1" kern="1200" dirty="0" smtClean="0">
                          <a:solidFill>
                            <a:schemeClr val="tx1"/>
                          </a:solidFill>
                          <a:effectLst/>
                          <a:latin typeface="Arial" panose="020B0604020202020204" pitchFamily="34" charset="0"/>
                          <a:ea typeface="+mn-ea"/>
                          <a:cs typeface="Arial" panose="020B0604020202020204" pitchFamily="34" charset="0"/>
                        </a:rPr>
                        <a:t>a) All features annotated within the 3D model (explicit)</a:t>
                      </a:r>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pPr lvl="1"/>
                      <a:r>
                        <a:rPr lang="en-US" sz="1200" i="1" kern="1200" dirty="0" smtClean="0">
                          <a:solidFill>
                            <a:schemeClr val="tx1"/>
                          </a:solidFill>
                          <a:effectLst/>
                          <a:latin typeface="Arial" panose="020B0604020202020204" pitchFamily="34" charset="0"/>
                          <a:ea typeface="+mn-ea"/>
                          <a:cs typeface="Arial" panose="020B0604020202020204" pitchFamily="34" charset="0"/>
                        </a:rPr>
                        <a:t>b) Features of the 3D model not annotated (implicit)</a:t>
                      </a:r>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pPr marL="114300" lvl="1" indent="-114300" algn="l" defTabSz="914400" rtl="0" eaLnBrk="1" latinLnBrk="0" hangingPunct="1"/>
                      <a:r>
                        <a:rPr lang="en-US" sz="1200" b="1" i="0" kern="1200" dirty="0" smtClean="0">
                          <a:solidFill>
                            <a:schemeClr val="tx1"/>
                          </a:solidFill>
                          <a:effectLst/>
                          <a:latin typeface="Arial" panose="020B0604020202020204" pitchFamily="34" charset="0"/>
                          <a:ea typeface="+mn-ea"/>
                          <a:cs typeface="Arial" panose="020B0604020202020204" pitchFamily="34" charset="0"/>
                        </a:rPr>
                        <a:t>D6-51991N 7.3</a:t>
                      </a:r>
                      <a:r>
                        <a:rPr lang="en-US" sz="1200" i="1" kern="1200" dirty="0" smtClean="0">
                          <a:solidFill>
                            <a:schemeClr val="tx1"/>
                          </a:solidFill>
                          <a:effectLst/>
                          <a:latin typeface="Arial" panose="020B0604020202020204" pitchFamily="34" charset="0"/>
                          <a:ea typeface="+mn-ea"/>
                          <a:cs typeface="Arial" panose="020B0604020202020204" pitchFamily="34" charset="0"/>
                        </a:rPr>
                        <a:t>: Suppliers who receive reduced content drawings with an associated 3D model, must be able to extract information from the 3D model sufficient for manufacturing and inspection in addition to the 2D drawing.</a:t>
                      </a:r>
                    </a:p>
                    <a:p>
                      <a:pPr marL="114300" lvl="1" indent="-114300" algn="l" defTabSz="914400" rtl="0" eaLnBrk="1" latinLnBrk="0" hangingPunct="1"/>
                      <a:r>
                        <a:rPr lang="en-US" sz="1200" b="1" i="0" kern="1200" dirty="0" smtClean="0">
                          <a:solidFill>
                            <a:schemeClr val="tx1"/>
                          </a:solidFill>
                          <a:effectLst/>
                          <a:latin typeface="Arial" panose="020B0604020202020204" pitchFamily="34" charset="0"/>
                          <a:ea typeface="+mn-ea"/>
                          <a:cs typeface="Arial" panose="020B0604020202020204" pitchFamily="34" charset="0"/>
                        </a:rPr>
                        <a:t>D6-51991N 7.3.1</a:t>
                      </a:r>
                      <a:r>
                        <a:rPr lang="en-US" sz="1200" i="1" kern="1200" dirty="0" smtClean="0">
                          <a:solidFill>
                            <a:schemeClr val="tx1"/>
                          </a:solidFill>
                          <a:effectLst/>
                          <a:latin typeface="Arial" panose="020B0604020202020204" pitchFamily="34" charset="0"/>
                          <a:ea typeface="+mn-ea"/>
                          <a:cs typeface="Arial" panose="020B0604020202020204" pitchFamily="34" charset="0"/>
                        </a:rPr>
                        <a:t>: Suppliers must identify and document for manufacturing and inspection, the following requirements at a minimum.</a:t>
                      </a:r>
                    </a:p>
                    <a:p>
                      <a:pPr lvl="1"/>
                      <a:r>
                        <a:rPr lang="en-US" sz="1200" i="1" kern="1200" dirty="0" smtClean="0">
                          <a:solidFill>
                            <a:schemeClr val="tx1"/>
                          </a:solidFill>
                          <a:effectLst/>
                          <a:latin typeface="Arial" panose="020B0604020202020204" pitchFamily="34" charset="0"/>
                          <a:ea typeface="+mn-ea"/>
                          <a:cs typeface="Arial" panose="020B0604020202020204" pitchFamily="34" charset="0"/>
                        </a:rPr>
                        <a:t>a) All features identified on the 2D drawing</a:t>
                      </a:r>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pPr lvl="1"/>
                      <a:r>
                        <a:rPr lang="en-US" sz="1200" i="1" kern="1200" dirty="0" smtClean="0">
                          <a:solidFill>
                            <a:schemeClr val="tx1"/>
                          </a:solidFill>
                          <a:effectLst/>
                          <a:latin typeface="Arial" panose="020B0604020202020204" pitchFamily="34" charset="0"/>
                          <a:ea typeface="+mn-ea"/>
                          <a:cs typeface="Arial" panose="020B0604020202020204" pitchFamily="34" charset="0"/>
                        </a:rPr>
                        <a:t>b) Features of the 3D model not defined by the 2D drawing</a:t>
                      </a:r>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i="0" u="none" kern="1200" dirty="0" smtClean="0">
                          <a:solidFill>
                            <a:schemeClr val="tx1"/>
                          </a:solidFill>
                          <a:effectLst/>
                          <a:latin typeface="Arial" panose="020B0604020202020204" pitchFamily="34" charset="0"/>
                          <a:ea typeface="+mn-ea"/>
                          <a:cs typeface="Arial" panose="020B0604020202020204" pitchFamily="34" charset="0"/>
                        </a:rPr>
                        <a:t>AS9102B 4.2.c.2</a:t>
                      </a:r>
                      <a:r>
                        <a:rPr lang="en-US" sz="1200" i="1" u="none" kern="1200" dirty="0" smtClean="0">
                          <a:solidFill>
                            <a:schemeClr val="tx1"/>
                          </a:solidFill>
                          <a:effectLst/>
                          <a:latin typeface="Arial" panose="020B0604020202020204" pitchFamily="34" charset="0"/>
                          <a:ea typeface="+mn-ea"/>
                          <a:cs typeface="Arial" panose="020B0604020202020204" pitchFamily="34" charset="0"/>
                        </a:rPr>
                        <a:t>: </a:t>
                      </a:r>
                      <a:r>
                        <a:rPr lang="en-GB" sz="1200" i="1" u="none" kern="1200" dirty="0" smtClean="0">
                          <a:solidFill>
                            <a:schemeClr val="tx1"/>
                          </a:solidFill>
                          <a:effectLst/>
                          <a:latin typeface="Arial" panose="020B0604020202020204" pitchFamily="34" charset="0"/>
                          <a:ea typeface="+mn-ea"/>
                          <a:cs typeface="Arial" panose="020B0604020202020204" pitchFamily="34" charset="0"/>
                        </a:rPr>
                        <a:t>Extraction of DPD design characteristics required for product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i="0" u="none" kern="1200" dirty="0" smtClean="0">
                          <a:solidFill>
                            <a:schemeClr val="tx1"/>
                          </a:solidFill>
                          <a:effectLst/>
                          <a:latin typeface="Arial" panose="020B0604020202020204" pitchFamily="34" charset="0"/>
                          <a:ea typeface="+mn-ea"/>
                          <a:cs typeface="Arial" panose="020B0604020202020204" pitchFamily="34" charset="0"/>
                        </a:rPr>
                        <a:t>AS9102B </a:t>
                      </a:r>
                      <a:r>
                        <a:rPr lang="en-US" sz="1200" b="1" i="0" kern="1200" dirty="0" smtClean="0">
                          <a:solidFill>
                            <a:schemeClr val="tx1"/>
                          </a:solidFill>
                          <a:effectLst/>
                          <a:latin typeface="Arial" panose="020B0604020202020204" pitchFamily="34" charset="0"/>
                          <a:ea typeface="+mn-ea"/>
                          <a:cs typeface="Arial" panose="020B0604020202020204" pitchFamily="34" charset="0"/>
                        </a:rPr>
                        <a:t>4.3</a:t>
                      </a:r>
                      <a:r>
                        <a:rPr lang="en-US" sz="1200" i="1" kern="1200" dirty="0" smtClean="0">
                          <a:solidFill>
                            <a:schemeClr val="tx1"/>
                          </a:solidFill>
                          <a:effectLst/>
                          <a:latin typeface="Arial" panose="020B0604020202020204" pitchFamily="34" charset="0"/>
                          <a:ea typeface="+mn-ea"/>
                          <a:cs typeface="Arial" panose="020B0604020202020204" pitchFamily="34" charset="0"/>
                        </a:rPr>
                        <a:t>: Digital Product Definition Requirements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baseline="0" dirty="0" smtClean="0">
                          <a:solidFill>
                            <a:schemeClr val="tx1"/>
                          </a:solidFill>
                          <a:latin typeface="Arial" panose="020B0604020202020204" pitchFamily="34" charset="0"/>
                          <a:cs typeface="Arial" panose="020B0604020202020204" pitchFamily="34" charset="0"/>
                        </a:rPr>
                        <a:t>Every design characteristic must be recorded on the FAI Report (FAIR).  To do so may require extraction of implicit characteristics from 3D models and reduced content 2D drawings.</a:t>
                      </a:r>
                    </a:p>
                    <a:p>
                      <a:pPr algn="l"/>
                      <a:endParaRPr lang="en-US" sz="1200" dirty="0" smtClean="0">
                        <a:solidFill>
                          <a:schemeClr val="tx1"/>
                        </a:solidFill>
                        <a:latin typeface="Arial" panose="020B0604020202020204" pitchFamily="34" charset="0"/>
                        <a:cs typeface="Arial" panose="020B0604020202020204" pitchFamily="34" charset="0"/>
                      </a:endParaRPr>
                    </a:p>
                    <a:p>
                      <a:pPr algn="l"/>
                      <a:r>
                        <a:rPr lang="en-GB" sz="1200" baseline="0" dirty="0" smtClean="0">
                          <a:solidFill>
                            <a:schemeClr val="tx1"/>
                          </a:solidFill>
                          <a:latin typeface="Arial" panose="020B0604020202020204" pitchFamily="34" charset="0"/>
                          <a:cs typeface="Arial" panose="020B0604020202020204" pitchFamily="34" charset="0"/>
                        </a:rPr>
                        <a:t>Failure to extract design characteristics will lead to an incomplete and ineffective FAI process. This creates risk that the production process has not been verified adequately to </a:t>
                      </a:r>
                      <a:r>
                        <a:rPr lang="en-US" sz="1200" baseline="0" dirty="0" smtClean="0">
                          <a:solidFill>
                            <a:schemeClr val="tx1"/>
                          </a:solidFill>
                          <a:latin typeface="Arial" panose="020B0604020202020204" pitchFamily="34" charset="0"/>
                          <a:cs typeface="Arial" panose="020B0604020202020204" pitchFamily="34" charset="0"/>
                        </a:rPr>
                        <a:t>ensure it is able to produce products that meet requirements</a:t>
                      </a:r>
                      <a:r>
                        <a:rPr lang="en-US" sz="1200" baseline="0" dirty="0" smtClean="0">
                          <a:solidFill>
                            <a:srgbClr val="0000FF"/>
                          </a:solidFill>
                          <a:latin typeface="Arial" panose="020B0604020202020204" pitchFamily="34" charset="0"/>
                          <a:cs typeface="Arial" panose="020B0604020202020204" pitchFamily="34" charset="0"/>
                        </a:rPr>
                        <a:t>.</a:t>
                      </a:r>
                      <a:endParaRPr lang="en-GB" sz="1200" dirty="0" smtClean="0">
                        <a:solidFill>
                          <a:srgbClr val="0000FF"/>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04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Next Steps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Example / Opportunity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r>
              <a:tr h="2107523">
                <a:tc>
                  <a:txBody>
                    <a:bodyPr/>
                    <a:lstStyle/>
                    <a:p>
                      <a:pPr marL="342900" indent="-342900">
                        <a:buAutoNum type="arabicPeriod"/>
                      </a:pPr>
                      <a:r>
                        <a:rPr lang="en-US" sz="1200" baseline="0" dirty="0" smtClean="0">
                          <a:latin typeface="Arial" panose="020B0604020202020204" pitchFamily="34" charset="0"/>
                          <a:cs typeface="Arial" panose="020B0604020202020204" pitchFamily="34" charset="0"/>
                        </a:rPr>
                        <a:t>Ensure personnel are aware of implicit and explicit design characteristics</a:t>
                      </a:r>
                    </a:p>
                    <a:p>
                      <a:pPr marL="342900" indent="-342900">
                        <a:buAutoNum type="arabicPeriod"/>
                      </a:pPr>
                      <a:r>
                        <a:rPr lang="en-US" sz="1200" baseline="0" dirty="0" smtClean="0">
                          <a:latin typeface="Arial" panose="020B0604020202020204" pitchFamily="34" charset="0"/>
                          <a:cs typeface="Arial" panose="020B0604020202020204" pitchFamily="34" charset="0"/>
                        </a:rPr>
                        <a:t>Verify processes exists to extract design characteristics not annotated on the 3D model or reduced content 2D Drawing, with the applicable tolerance</a:t>
                      </a:r>
                    </a:p>
                    <a:p>
                      <a:pPr marL="342900" indent="-342900">
                        <a:buAutoNum type="arabicPeriod"/>
                      </a:pPr>
                      <a:r>
                        <a:rPr lang="en-GB" sz="1200" baseline="0" dirty="0" smtClean="0">
                          <a:latin typeface="Arial" panose="020B0604020202020204" pitchFamily="34" charset="0"/>
                          <a:cs typeface="Arial" panose="020B0604020202020204" pitchFamily="34" charset="0"/>
                        </a:rPr>
                        <a:t>Plan for and identify a unique characteristic number which will trace the design characteristic within the FAIR</a:t>
                      </a:r>
                    </a:p>
                    <a:p>
                      <a:pPr marL="342900" indent="-342900">
                        <a:buAutoNum type="arabicPeriod"/>
                      </a:pPr>
                      <a:r>
                        <a:rPr lang="en-GB" sz="1200" kern="1200" baseline="0" dirty="0" smtClean="0">
                          <a:solidFill>
                            <a:schemeClr val="dk1"/>
                          </a:solidFill>
                          <a:latin typeface="Arial" panose="020B0604020202020204" pitchFamily="34" charset="0"/>
                          <a:ea typeface="+mn-ea"/>
                          <a:cs typeface="Arial" panose="020B0604020202020204" pitchFamily="34" charset="0"/>
                        </a:rPr>
                        <a:t>Record all implicit and explicit design characteristics in a controlled inspection plan for each product</a:t>
                      </a:r>
                      <a:endParaRPr lang="en-US" sz="1200" baseline="0" dirty="0">
                        <a:latin typeface="+mn-lt"/>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latin typeface="Arial" panose="020B0604020202020204" pitchFamily="34" charset="0"/>
                          <a:cs typeface="Arial" panose="020B0604020202020204" pitchFamily="34" charset="0"/>
                        </a:rPr>
                        <a:t>When implicit characteristics are omitted from</a:t>
                      </a:r>
                      <a:r>
                        <a:rPr lang="en-US" sz="1200" baseline="0" dirty="0" smtClean="0">
                          <a:solidFill>
                            <a:schemeClr val="tx1"/>
                          </a:solidFill>
                          <a:latin typeface="Arial" panose="020B0604020202020204" pitchFamily="34" charset="0"/>
                          <a:cs typeface="Arial" panose="020B0604020202020204" pitchFamily="34" charset="0"/>
                        </a:rPr>
                        <a:t> the FAI report, i</a:t>
                      </a:r>
                      <a:r>
                        <a:rPr lang="en-US" sz="1200" dirty="0" smtClean="0">
                          <a:solidFill>
                            <a:schemeClr val="tx1"/>
                          </a:solidFill>
                          <a:latin typeface="Arial" panose="020B0604020202020204" pitchFamily="34" charset="0"/>
                          <a:cs typeface="Arial" panose="020B0604020202020204" pitchFamily="34" charset="0"/>
                        </a:rPr>
                        <a:t>t</a:t>
                      </a:r>
                      <a:r>
                        <a:rPr lang="en-US" sz="1200" baseline="0" dirty="0" smtClean="0">
                          <a:solidFill>
                            <a:schemeClr val="tx1"/>
                          </a:solidFill>
                          <a:latin typeface="Arial" panose="020B0604020202020204" pitchFamily="34" charset="0"/>
                          <a:cs typeface="Arial" panose="020B0604020202020204" pitchFamily="34" charset="0"/>
                        </a:rPr>
                        <a:t> is important to understand why. Causes for omitting implicit data from FAIR can include:</a:t>
                      </a:r>
                    </a:p>
                    <a:p>
                      <a:pPr marL="285750" indent="-285750">
                        <a:buFont typeface="Arial" panose="020B0604020202020204" pitchFamily="34" charset="0"/>
                        <a:buChar char="•"/>
                      </a:pPr>
                      <a:r>
                        <a:rPr lang="en-US" sz="1200" baseline="0" dirty="0" smtClean="0">
                          <a:solidFill>
                            <a:schemeClr val="tx1"/>
                          </a:solidFill>
                          <a:latin typeface="Arial" panose="020B0604020202020204" pitchFamily="34" charset="0"/>
                          <a:cs typeface="Arial" panose="020B0604020202020204" pitchFamily="34" charset="0"/>
                        </a:rPr>
                        <a:t>Person completing FAIR failed to record implicit data</a:t>
                      </a:r>
                    </a:p>
                    <a:p>
                      <a:pPr marL="285750" indent="-285750">
                        <a:buFont typeface="Arial" panose="020B0604020202020204" pitchFamily="34" charset="0"/>
                        <a:buChar char="•"/>
                      </a:pPr>
                      <a:r>
                        <a:rPr lang="en-US" sz="1200" baseline="0" dirty="0" smtClean="0">
                          <a:solidFill>
                            <a:schemeClr val="tx1"/>
                          </a:solidFill>
                          <a:latin typeface="Arial" panose="020B0604020202020204" pitchFamily="34" charset="0"/>
                          <a:cs typeface="Arial" panose="020B0604020202020204" pitchFamily="34" charset="0"/>
                        </a:rPr>
                        <a:t>Implicit characteristic was not included in the inspection plan</a:t>
                      </a:r>
                      <a:endParaRPr lang="en-US" sz="1400" baseline="0" dirty="0" smtClean="0">
                        <a:solidFill>
                          <a:srgbClr val="FF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3411999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2894" y="173621"/>
            <a:ext cx="8448505" cy="1113365"/>
          </a:xfrm>
        </p:spPr>
        <p:txBody>
          <a:bodyPr>
            <a:normAutofit/>
          </a:bodyPr>
          <a:lstStyle/>
          <a:p>
            <a:r>
              <a:rPr lang="en-US" sz="2400" dirty="0"/>
              <a:t>Determine need for and suitability of any designed tooling or qualified tooling to be used for product </a:t>
            </a:r>
            <a:r>
              <a:rPr lang="en-US" sz="2400" dirty="0" smtClean="0"/>
              <a:t>verification</a:t>
            </a:r>
            <a:endParaRPr lang="en-US" sz="2400" dirty="0"/>
          </a:p>
        </p:txBody>
      </p:sp>
      <p:sp>
        <p:nvSpPr>
          <p:cNvPr id="5" name="Rectangle 4"/>
          <p:cNvSpPr/>
          <p:nvPr/>
        </p:nvSpPr>
        <p:spPr>
          <a:xfrm>
            <a:off x="0" y="-4014"/>
            <a:ext cx="1366985" cy="1380744"/>
          </a:xfrm>
          <a:prstGeom prst="rect">
            <a:avLst/>
          </a:prstGeom>
          <a:solidFill>
            <a:srgbClr val="76B800"/>
          </a:solidFill>
          <a:ln>
            <a:noFill/>
          </a:ln>
        </p:spPr>
        <p:txBody>
          <a:bodyPr wrap="square" lIns="91440" tIns="45720" rIns="91440" bIns="45720">
            <a:spAutoFit/>
          </a:bodyPr>
          <a:lstStyle/>
          <a:p>
            <a:pPr algn="ctr"/>
            <a:r>
              <a:rPr lang="en-US" sz="8200" b="1" dirty="0" smtClean="0">
                <a:solidFill>
                  <a:schemeClr val="bg1"/>
                </a:solidFill>
                <a:latin typeface="Arial" panose="020B0604020202020204" pitchFamily="34" charset="0"/>
                <a:cs typeface="Arial" panose="020B0604020202020204" pitchFamily="34" charset="0"/>
              </a:rPr>
              <a:t>8</a:t>
            </a:r>
            <a:endParaRPr lang="en-US" sz="8200" b="1" cap="none" spc="0" dirty="0">
              <a:ln w="12700" cmpd="sng">
                <a:solidFill>
                  <a:schemeClr val="accent4"/>
                </a:solidFill>
                <a:prstDash val="solid"/>
              </a:ln>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aphicFrame>
        <p:nvGraphicFramePr>
          <p:cNvPr id="8" name="Table 7"/>
          <p:cNvGraphicFramePr>
            <a:graphicFrameLocks noGrp="1"/>
          </p:cNvGraphicFramePr>
          <p:nvPr>
            <p:extLst>
              <p:ext uri="{D42A27DB-BD31-4B8C-83A1-F6EECF244321}">
                <p14:modId xmlns:p14="http://schemas.microsoft.com/office/powerpoint/2010/main" val="2999982941"/>
              </p:ext>
            </p:extLst>
          </p:nvPr>
        </p:nvGraphicFramePr>
        <p:xfrm>
          <a:off x="0" y="1384300"/>
          <a:ext cx="12192000" cy="5462549"/>
        </p:xfrm>
        <a:graphic>
          <a:graphicData uri="http://schemas.openxmlformats.org/drawingml/2006/table">
            <a:tbl>
              <a:tblPr firstRow="1" bandRow="1">
                <a:tableStyleId>{5C22544A-7EE6-4342-B048-85BDC9FD1C3A}</a:tableStyleId>
              </a:tblPr>
              <a:tblGrid>
                <a:gridCol w="6088751"/>
                <a:gridCol w="6103249"/>
              </a:tblGrid>
              <a:tr h="3395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dirty="0" smtClean="0">
                          <a:ln>
                            <a:noFill/>
                          </a:ln>
                          <a:solidFill>
                            <a:prstClr val="white"/>
                          </a:solidFill>
                          <a:effectLst/>
                          <a:uLnTx/>
                          <a:uFillTx/>
                          <a:latin typeface="Arial" panose="020B0604020202020204" pitchFamily="34" charset="0"/>
                          <a:ea typeface="+mn-ea"/>
                          <a:cs typeface="Arial" panose="020B0604020202020204" pitchFamily="34" charset="0"/>
                        </a:rPr>
                        <a:t>Requirements</a:t>
                      </a:r>
                      <a:endParaRPr kumimoji="0" lang="en-US" sz="1400" b="1" i="0" u="none" strike="noStrike" kern="1200" cap="none" spc="0" normalizeH="0" baseline="0" dirty="0">
                        <a:ln>
                          <a:noFill/>
                        </a:ln>
                        <a:solidFill>
                          <a:prstClr val="white"/>
                        </a:solidFill>
                        <a:effectLst/>
                        <a:uLnTx/>
                        <a:uFillTx/>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Background</a:t>
                      </a:r>
                      <a:endParaRPr lang="en-US" sz="1400" dirty="0" smtClean="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r>
              <a:tr h="2901915">
                <a:tc>
                  <a:txBody>
                    <a:bodyPr/>
                    <a:lstStyle/>
                    <a:p>
                      <a:pPr marL="63500" marR="0" lvl="0" indent="-63500" algn="l" defTabSz="914400" rtl="0" eaLnBrk="1" fontAlgn="auto" latinLnBrk="0" hangingPunct="1">
                        <a:lnSpc>
                          <a:spcPct val="100000"/>
                        </a:lnSpc>
                        <a:spcBef>
                          <a:spcPts val="0"/>
                        </a:spcBef>
                        <a:spcAft>
                          <a:spcPts val="0"/>
                        </a:spcAft>
                        <a:buClrTx/>
                        <a:buSzTx/>
                        <a:buFontTx/>
                        <a:buNone/>
                        <a:tabLst/>
                        <a:defRPr/>
                      </a:pPr>
                      <a:r>
                        <a:rPr lang="en-US" sz="1200" b="1" i="0" kern="1200" dirty="0" smtClean="0">
                          <a:solidFill>
                            <a:schemeClr val="dk1"/>
                          </a:solidFill>
                          <a:effectLst/>
                          <a:latin typeface="Arial" panose="020B0604020202020204" pitchFamily="34" charset="0"/>
                          <a:ea typeface="+mn-ea"/>
                          <a:cs typeface="Arial" panose="020B0604020202020204" pitchFamily="34" charset="0"/>
                        </a:rPr>
                        <a:t>AS9100D 7.1.5.1</a:t>
                      </a:r>
                      <a:r>
                        <a:rPr lang="en-US" sz="1200" i="1" kern="1200" dirty="0" smtClean="0">
                          <a:solidFill>
                            <a:schemeClr val="dk1"/>
                          </a:solidFill>
                          <a:effectLst/>
                          <a:latin typeface="Arial" panose="020B0604020202020204" pitchFamily="34" charset="0"/>
                          <a:ea typeface="+mn-ea"/>
                          <a:cs typeface="Arial" panose="020B0604020202020204" pitchFamily="34" charset="0"/>
                        </a:rPr>
                        <a:t>: The organization shall determine and provide the resources needed to ensure valid and reliable results when monitoring or measuring is used to verify the conformity of products and services to requirements. </a:t>
                      </a:r>
                    </a:p>
                    <a:p>
                      <a:pPr marL="63500" marR="0" lvl="0" indent="-6350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dk1"/>
                          </a:solidFill>
                          <a:effectLst/>
                          <a:latin typeface="Arial" panose="020B0604020202020204" pitchFamily="34" charset="0"/>
                          <a:ea typeface="+mn-ea"/>
                          <a:cs typeface="Arial" panose="020B0604020202020204" pitchFamily="34" charset="0"/>
                        </a:rPr>
                        <a:t>The organization shall ensure that the resources provided:</a:t>
                      </a:r>
                    </a:p>
                    <a:p>
                      <a:pPr marL="571500" marR="0" lvl="1" indent="-11430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dk1"/>
                          </a:solidFill>
                          <a:effectLst/>
                          <a:latin typeface="Arial" panose="020B0604020202020204" pitchFamily="34" charset="0"/>
                          <a:ea typeface="+mn-ea"/>
                          <a:cs typeface="Arial" panose="020B0604020202020204" pitchFamily="34" charset="0"/>
                        </a:rPr>
                        <a:t>a.</a:t>
                      </a:r>
                      <a:r>
                        <a:rPr lang="en-US" sz="1200" i="1" kern="1200" baseline="0" dirty="0" smtClean="0">
                          <a:solidFill>
                            <a:schemeClr val="dk1"/>
                          </a:solidFill>
                          <a:effectLst/>
                          <a:latin typeface="Arial" panose="020B0604020202020204" pitchFamily="34" charset="0"/>
                          <a:ea typeface="+mn-ea"/>
                          <a:cs typeface="Arial" panose="020B0604020202020204" pitchFamily="34" charset="0"/>
                        </a:rPr>
                        <a:t> </a:t>
                      </a:r>
                      <a:r>
                        <a:rPr lang="en-US" sz="1200" i="1" kern="1200" dirty="0" smtClean="0">
                          <a:solidFill>
                            <a:schemeClr val="dk1"/>
                          </a:solidFill>
                          <a:effectLst/>
                          <a:latin typeface="Arial" panose="020B0604020202020204" pitchFamily="34" charset="0"/>
                          <a:ea typeface="+mn-ea"/>
                          <a:cs typeface="Arial" panose="020B0604020202020204" pitchFamily="34" charset="0"/>
                        </a:rPr>
                        <a:t>are suitable for the specific type of monitoring and measurement activities being undertaken;</a:t>
                      </a:r>
                    </a:p>
                    <a:p>
                      <a:pPr marL="571500" marR="0" lvl="1" indent="-11430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dk1"/>
                          </a:solidFill>
                          <a:effectLst/>
                          <a:latin typeface="Arial" panose="020B0604020202020204" pitchFamily="34" charset="0"/>
                          <a:ea typeface="+mn-ea"/>
                          <a:cs typeface="Arial" panose="020B0604020202020204" pitchFamily="34" charset="0"/>
                        </a:rPr>
                        <a:t>b. are maintained to ensure their continuing fitness for their purpose.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dk1"/>
                          </a:solidFill>
                          <a:effectLst/>
                          <a:latin typeface="Arial" panose="020B0604020202020204" pitchFamily="34" charset="0"/>
                          <a:ea typeface="+mn-ea"/>
                          <a:cs typeface="Arial" panose="020B0604020202020204" pitchFamily="34" charset="0"/>
                        </a:rPr>
                        <a:t>The organization shall retain appropriate documented information as evidence of</a:t>
                      </a:r>
                      <a:r>
                        <a:rPr lang="en-US" sz="1200" i="1" kern="1200" baseline="0" dirty="0" smtClean="0">
                          <a:solidFill>
                            <a:schemeClr val="dk1"/>
                          </a:solidFill>
                          <a:effectLst/>
                          <a:latin typeface="Arial" panose="020B0604020202020204" pitchFamily="34" charset="0"/>
                          <a:ea typeface="+mn-ea"/>
                          <a:cs typeface="Arial" panose="020B0604020202020204" pitchFamily="34" charset="0"/>
                        </a:rPr>
                        <a:t> </a:t>
                      </a:r>
                      <a:r>
                        <a:rPr lang="en-US" sz="1200" i="1" kern="1200" dirty="0" smtClean="0">
                          <a:solidFill>
                            <a:schemeClr val="dk1"/>
                          </a:solidFill>
                          <a:effectLst/>
                          <a:latin typeface="Arial" panose="020B0604020202020204" pitchFamily="34" charset="0"/>
                          <a:ea typeface="+mn-ea"/>
                          <a:cs typeface="Arial" panose="020B0604020202020204" pitchFamily="34" charset="0"/>
                        </a:rPr>
                        <a:t>fitness for purpose of the monitoring and measurement resources</a:t>
                      </a:r>
                    </a:p>
                    <a:p>
                      <a:pPr marL="114300" marR="0" lvl="0" indent="-114300" algn="l" defTabSz="914400" rtl="0" eaLnBrk="1" fontAlgn="auto" latinLnBrk="0" hangingPunct="1">
                        <a:lnSpc>
                          <a:spcPct val="100000"/>
                        </a:lnSpc>
                        <a:spcBef>
                          <a:spcPts val="0"/>
                        </a:spcBef>
                        <a:spcAft>
                          <a:spcPts val="0"/>
                        </a:spcAft>
                        <a:buClrTx/>
                        <a:buSzTx/>
                        <a:buFontTx/>
                        <a:buNone/>
                        <a:tabLst/>
                        <a:defRPr/>
                      </a:pPr>
                      <a:endParaRPr lang="en-US" sz="1200" i="1" kern="1200" dirty="0" smtClean="0">
                        <a:solidFill>
                          <a:schemeClr val="dk1"/>
                        </a:solidFill>
                        <a:effectLst/>
                        <a:latin typeface="Arial" panose="020B0604020202020204" pitchFamily="34" charset="0"/>
                        <a:ea typeface="+mn-ea"/>
                        <a:cs typeface="Arial" panose="020B0604020202020204" pitchFamily="34" charset="0"/>
                      </a:endParaRPr>
                    </a:p>
                    <a:p>
                      <a:pPr marL="114300" marR="0" lvl="0" indent="-114300" algn="l" defTabSz="914400" rtl="0" eaLnBrk="1" fontAlgn="auto" latinLnBrk="0" hangingPunct="1">
                        <a:lnSpc>
                          <a:spcPct val="100000"/>
                        </a:lnSpc>
                        <a:spcBef>
                          <a:spcPts val="0"/>
                        </a:spcBef>
                        <a:spcAft>
                          <a:spcPts val="0"/>
                        </a:spcAft>
                        <a:buClrTx/>
                        <a:buSzTx/>
                        <a:buFontTx/>
                        <a:buNone/>
                        <a:tabLst/>
                        <a:defRPr/>
                      </a:pPr>
                      <a:r>
                        <a:rPr lang="en-US" sz="1200" b="1" i="0" kern="1200" dirty="0" smtClean="0">
                          <a:solidFill>
                            <a:schemeClr val="dk1"/>
                          </a:solidFill>
                          <a:effectLst/>
                          <a:latin typeface="Arial" panose="020B0604020202020204" pitchFamily="34" charset="0"/>
                          <a:ea typeface="+mn-ea"/>
                          <a:cs typeface="Arial" panose="020B0604020202020204" pitchFamily="34" charset="0"/>
                        </a:rPr>
                        <a:t>AS9102B 4.7.3</a:t>
                      </a:r>
                      <a:r>
                        <a:rPr lang="en-US" sz="1200" b="0" i="0" kern="1200" dirty="0" smtClean="0">
                          <a:solidFill>
                            <a:schemeClr val="dk1"/>
                          </a:solidFill>
                          <a:effectLst/>
                          <a:latin typeface="Arial" panose="020B0604020202020204" pitchFamily="34" charset="0"/>
                          <a:ea typeface="+mn-ea"/>
                          <a:cs typeface="Arial" panose="020B0604020202020204" pitchFamily="34" charset="0"/>
                        </a:rPr>
                        <a:t>:</a:t>
                      </a:r>
                      <a:r>
                        <a:rPr lang="en-US" sz="1200" b="1" i="0" kern="1200" dirty="0" smtClean="0">
                          <a:solidFill>
                            <a:schemeClr val="dk1"/>
                          </a:solidFill>
                          <a:effectLst/>
                          <a:latin typeface="Arial" panose="020B0604020202020204" pitchFamily="34" charset="0"/>
                          <a:ea typeface="+mn-ea"/>
                          <a:cs typeface="Arial" panose="020B0604020202020204" pitchFamily="34" charset="0"/>
                        </a:rPr>
                        <a:t> </a:t>
                      </a:r>
                      <a:r>
                        <a:rPr lang="en-US" sz="1200" i="1" kern="1200" dirty="0" smtClean="0">
                          <a:solidFill>
                            <a:schemeClr val="dk1"/>
                          </a:solidFill>
                          <a:effectLst/>
                          <a:latin typeface="Arial" panose="020B0604020202020204" pitchFamily="34" charset="0"/>
                          <a:ea typeface="+mn-ea"/>
                          <a:cs typeface="Arial" panose="020B0604020202020204" pitchFamily="34" charset="0"/>
                        </a:rPr>
                        <a:t>Record Results</a:t>
                      </a:r>
                    </a:p>
                    <a:p>
                      <a:pPr marL="114300" marR="0" lvl="0" indent="-114300" algn="l" defTabSz="914400" rtl="0" eaLnBrk="1" fontAlgn="auto" latinLnBrk="0" hangingPunct="1">
                        <a:lnSpc>
                          <a:spcPct val="100000"/>
                        </a:lnSpc>
                        <a:spcBef>
                          <a:spcPts val="0"/>
                        </a:spcBef>
                        <a:spcAft>
                          <a:spcPts val="0"/>
                        </a:spcAft>
                        <a:buClrTx/>
                        <a:buSzTx/>
                        <a:buFontTx/>
                        <a:buNone/>
                        <a:tabLst/>
                        <a:defRPr/>
                      </a:pPr>
                      <a:endParaRPr lang="en-US" sz="1200" i="1" kern="1200" dirty="0" smtClean="0">
                        <a:solidFill>
                          <a:schemeClr val="dk1"/>
                        </a:solidFill>
                        <a:effectLst/>
                        <a:latin typeface="Arial" panose="020B0604020202020204" pitchFamily="34" charset="0"/>
                        <a:ea typeface="+mn-ea"/>
                        <a:cs typeface="Arial" panose="020B0604020202020204" pitchFamily="34" charset="0"/>
                      </a:endParaRPr>
                    </a:p>
                    <a:p>
                      <a:pPr marL="114300" marR="0" lvl="0" indent="-114300" algn="l" defTabSz="914400" rtl="0" eaLnBrk="1" fontAlgn="auto" latinLnBrk="0" hangingPunct="1">
                        <a:lnSpc>
                          <a:spcPct val="100000"/>
                        </a:lnSpc>
                        <a:spcBef>
                          <a:spcPts val="0"/>
                        </a:spcBef>
                        <a:spcAft>
                          <a:spcPts val="0"/>
                        </a:spcAft>
                        <a:buClrTx/>
                        <a:buSzTx/>
                        <a:buFontTx/>
                        <a:buNone/>
                        <a:tabLst/>
                        <a:defRPr/>
                      </a:pPr>
                      <a:r>
                        <a:rPr lang="en-US" sz="1200" b="1" i="0" kern="1200" dirty="0" smtClean="0">
                          <a:solidFill>
                            <a:schemeClr val="dk1"/>
                          </a:solidFill>
                          <a:effectLst/>
                          <a:latin typeface="Arial" panose="020B0604020202020204" pitchFamily="34" charset="0"/>
                          <a:ea typeface="+mn-ea"/>
                          <a:cs typeface="Arial" panose="020B0604020202020204" pitchFamily="34" charset="0"/>
                        </a:rPr>
                        <a:t>AS9102 Form 3,</a:t>
                      </a:r>
                      <a:r>
                        <a:rPr lang="en-US" sz="1200" b="1" i="0" kern="1200" baseline="0" dirty="0" smtClean="0">
                          <a:solidFill>
                            <a:schemeClr val="dk1"/>
                          </a:solidFill>
                          <a:effectLst/>
                          <a:latin typeface="Arial" panose="020B0604020202020204" pitchFamily="34" charset="0"/>
                          <a:ea typeface="+mn-ea"/>
                          <a:cs typeface="Arial" panose="020B0604020202020204" pitchFamily="34" charset="0"/>
                        </a:rPr>
                        <a:t> field 10: </a:t>
                      </a:r>
                      <a:r>
                        <a:rPr lang="en-US" sz="1200" i="1" kern="1200" baseline="0" dirty="0" smtClean="0">
                          <a:solidFill>
                            <a:schemeClr val="dk1"/>
                          </a:solidFill>
                          <a:effectLst/>
                          <a:latin typeface="Arial" panose="020B0604020202020204" pitchFamily="34" charset="0"/>
                          <a:ea typeface="+mn-ea"/>
                          <a:cs typeface="Arial" panose="020B0604020202020204" pitchFamily="34" charset="0"/>
                        </a:rPr>
                        <a:t>Designed / Qualified Tooling:</a:t>
                      </a:r>
                      <a:endParaRPr lang="en-US" sz="1200" i="1" kern="1200" dirty="0" smtClean="0">
                        <a:solidFill>
                          <a:schemeClr val="dk1"/>
                        </a:solidFill>
                        <a:effectLst/>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smtClean="0">
                          <a:solidFill>
                            <a:schemeClr val="tx1"/>
                          </a:solidFill>
                          <a:latin typeface="Arial" panose="020B0604020202020204" pitchFamily="34" charset="0"/>
                          <a:cs typeface="Arial" panose="020B0604020202020204" pitchFamily="34" charset="0"/>
                        </a:rPr>
                        <a:t>Specially designed</a:t>
                      </a:r>
                      <a:r>
                        <a:rPr lang="en-US" sz="1200" baseline="0" dirty="0" smtClean="0">
                          <a:solidFill>
                            <a:schemeClr val="tx1"/>
                          </a:solidFill>
                          <a:latin typeface="Arial" panose="020B0604020202020204" pitchFamily="34" charset="0"/>
                          <a:cs typeface="Arial" panose="020B0604020202020204" pitchFamily="34" charset="0"/>
                        </a:rPr>
                        <a:t> or qualified tooling is never an afterthought and must be identified as a necessary resource during the FAI planning phase. </a:t>
                      </a:r>
                    </a:p>
                    <a:p>
                      <a:pPr algn="l"/>
                      <a:endParaRPr lang="en-US" sz="1200" baseline="0" dirty="0" smtClean="0">
                        <a:solidFill>
                          <a:schemeClr val="tx1"/>
                        </a:solidFill>
                        <a:latin typeface="Arial" panose="020B0604020202020204" pitchFamily="34" charset="0"/>
                        <a:cs typeface="Arial" panose="020B0604020202020204" pitchFamily="34" charset="0"/>
                      </a:endParaRPr>
                    </a:p>
                    <a:p>
                      <a:pPr algn="l"/>
                      <a:r>
                        <a:rPr lang="en-US" sz="1200" baseline="0" dirty="0" smtClean="0">
                          <a:solidFill>
                            <a:schemeClr val="tx1"/>
                          </a:solidFill>
                          <a:latin typeface="Arial" panose="020B0604020202020204" pitchFamily="34" charset="0"/>
                          <a:cs typeface="Arial" panose="020B0604020202020204" pitchFamily="34" charset="0"/>
                        </a:rPr>
                        <a:t>When a qualified tool is used to provide an attribute result for a variable requirement, the tool must be within the appropriate nominal ranges and tolerances of the feature being measured. </a:t>
                      </a:r>
                    </a:p>
                    <a:p>
                      <a:pPr algn="l"/>
                      <a:endParaRPr lang="en-US" sz="1200" baseline="0" dirty="0" smtClean="0">
                        <a:solidFill>
                          <a:schemeClr val="tx1"/>
                        </a:solidFill>
                        <a:latin typeface="Arial" panose="020B0604020202020204" pitchFamily="34" charset="0"/>
                        <a:cs typeface="Arial" panose="020B0604020202020204" pitchFamily="34" charset="0"/>
                      </a:endParaRPr>
                    </a:p>
                    <a:p>
                      <a:pPr algn="l"/>
                      <a:r>
                        <a:rPr lang="en-US" sz="1200" baseline="0" dirty="0" smtClean="0">
                          <a:solidFill>
                            <a:schemeClr val="tx1"/>
                          </a:solidFill>
                          <a:latin typeface="Arial" panose="020B0604020202020204" pitchFamily="34" charset="0"/>
                          <a:cs typeface="Arial" panose="020B0604020202020204" pitchFamily="34" charset="0"/>
                        </a:rPr>
                        <a:t>When a specially designed tool is utilized, the calibration and maintenance of this tool must be pre-planned and the results of the measurement must be in a format suitable to meet the requirements of AS9102 (ref. 4.7.3b and Form 3 field 10).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10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Next Steps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Example / Opportunity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r>
              <a:tr h="1859953">
                <a:tc>
                  <a:txBody>
                    <a:bodyPr/>
                    <a:lstStyle/>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Arial" panose="020B0604020202020204" pitchFamily="34" charset="0"/>
                          <a:cs typeface="Arial" panose="020B0604020202020204" pitchFamily="34" charset="0"/>
                        </a:rPr>
                        <a:t>Develop or purchase the necessary tooling to ensure that every design characteristic can be properly accounted for during FAI</a:t>
                      </a:r>
                    </a:p>
                    <a:p>
                      <a:pPr marL="228600" indent="-228600">
                        <a:buFont typeface="+mj-lt"/>
                        <a:buAutoNum type="arabicPeriod"/>
                      </a:pPr>
                      <a:r>
                        <a:rPr lang="en-US" sz="1200" dirty="0" smtClean="0">
                          <a:latin typeface="Arial" panose="020B0604020202020204" pitchFamily="34" charset="0"/>
                          <a:cs typeface="Arial" panose="020B0604020202020204" pitchFamily="34" charset="0"/>
                        </a:rPr>
                        <a:t>Ensure that processes for developing</a:t>
                      </a:r>
                      <a:r>
                        <a:rPr lang="en-US" sz="1200" baseline="0" dirty="0" smtClean="0">
                          <a:latin typeface="Arial" panose="020B0604020202020204" pitchFamily="34" charset="0"/>
                          <a:cs typeface="Arial" panose="020B0604020202020204" pitchFamily="34" charset="0"/>
                        </a:rPr>
                        <a:t> or </a:t>
                      </a:r>
                      <a:r>
                        <a:rPr lang="en-US" sz="1200" dirty="0" smtClean="0">
                          <a:latin typeface="Arial" panose="020B0604020202020204" pitchFamily="34" charset="0"/>
                          <a:cs typeface="Arial" panose="020B0604020202020204" pitchFamily="34" charset="0"/>
                        </a:rPr>
                        <a:t>selecting suitable designed tooling or qualified tooling assess:</a:t>
                      </a:r>
                    </a:p>
                    <a:p>
                      <a:pPr marL="685800" lvl="1" indent="-228600">
                        <a:buFont typeface="Arial" panose="020B0604020202020204" pitchFamily="34" charset="0"/>
                        <a:buChar char="•"/>
                      </a:pPr>
                      <a:r>
                        <a:rPr lang="en-US" sz="1200" dirty="0" smtClean="0">
                          <a:latin typeface="Arial" panose="020B0604020202020204" pitchFamily="34" charset="0"/>
                          <a:cs typeface="Arial" panose="020B0604020202020204" pitchFamily="34" charset="0"/>
                        </a:rPr>
                        <a:t>Tool suitability to measure the affected design characteristic(s)</a:t>
                      </a:r>
                    </a:p>
                    <a:p>
                      <a:pPr marL="685800" lvl="1" indent="-228600">
                        <a:buFont typeface="Arial" panose="020B0604020202020204" pitchFamily="34" charset="0"/>
                        <a:buChar char="•"/>
                      </a:pPr>
                      <a:r>
                        <a:rPr lang="en-US" sz="1200" dirty="0" smtClean="0">
                          <a:latin typeface="Arial" panose="020B0604020202020204" pitchFamily="34" charset="0"/>
                          <a:cs typeface="Arial" panose="020B0604020202020204" pitchFamily="34" charset="0"/>
                        </a:rPr>
                        <a:t>Tool use instructions</a:t>
                      </a:r>
                    </a:p>
                    <a:p>
                      <a:pPr marL="685800" lvl="1" indent="-228600">
                        <a:buFont typeface="Arial" panose="020B0604020202020204" pitchFamily="34" charset="0"/>
                        <a:buChar char="•"/>
                      </a:pPr>
                      <a:r>
                        <a:rPr lang="en-US" sz="1200" dirty="0" smtClean="0">
                          <a:latin typeface="Arial" panose="020B0604020202020204" pitchFamily="34" charset="0"/>
                          <a:cs typeface="Arial" panose="020B0604020202020204" pitchFamily="34" charset="0"/>
                        </a:rPr>
                        <a:t>Tool maintenance</a:t>
                      </a:r>
                      <a:r>
                        <a:rPr lang="en-US" sz="1200" baseline="0" dirty="0" smtClean="0">
                          <a:latin typeface="Arial" panose="020B0604020202020204" pitchFamily="34" charset="0"/>
                          <a:cs typeface="Arial" panose="020B0604020202020204" pitchFamily="34" charset="0"/>
                        </a:rPr>
                        <a:t> </a:t>
                      </a:r>
                      <a:r>
                        <a:rPr lang="en-US" sz="1200" dirty="0" smtClean="0">
                          <a:latin typeface="Arial" panose="020B0604020202020204" pitchFamily="34" charset="0"/>
                          <a:cs typeface="Arial" panose="020B0604020202020204" pitchFamily="34" charset="0"/>
                        </a:rPr>
                        <a:t>to ensure continuing fitness for use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latin typeface="Arial" panose="020B0604020202020204" pitchFamily="34" charset="0"/>
                          <a:cs typeface="Arial" panose="020B0604020202020204" pitchFamily="34" charset="0"/>
                        </a:rPr>
                        <a:t>Common</a:t>
                      </a:r>
                      <a:r>
                        <a:rPr lang="en-US" sz="1200" baseline="0" dirty="0" smtClean="0">
                          <a:latin typeface="Arial" panose="020B0604020202020204" pitchFamily="34" charset="0"/>
                          <a:cs typeface="Arial" panose="020B0604020202020204" pitchFamily="34" charset="0"/>
                        </a:rPr>
                        <a:t> issues when designed or qualified tooling is not planned for properly: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aseline="0" dirty="0" smtClean="0">
                          <a:latin typeface="Arial" panose="020B0604020202020204" pitchFamily="34" charset="0"/>
                          <a:cs typeface="Arial" panose="020B0604020202020204" pitchFamily="34" charset="0"/>
                        </a:rPr>
                        <a:t>Design characteristics are not measured </a:t>
                      </a:r>
                    </a:p>
                    <a:p>
                      <a:pPr marL="285750" indent="-285750">
                        <a:buFont typeface="Arial" panose="020B0604020202020204" pitchFamily="34" charset="0"/>
                        <a:buChar char="•"/>
                      </a:pPr>
                      <a:r>
                        <a:rPr lang="en-US" sz="1200" baseline="0" dirty="0" smtClean="0">
                          <a:latin typeface="Arial" panose="020B0604020202020204" pitchFamily="34" charset="0"/>
                          <a:cs typeface="Arial" panose="020B0604020202020204" pitchFamily="34" charset="0"/>
                        </a:rPr>
                        <a:t>GD&amp;T features not measured properly</a:t>
                      </a:r>
                    </a:p>
                    <a:p>
                      <a:pPr marL="285750" indent="-285750">
                        <a:buFont typeface="Arial" panose="020B0604020202020204" pitchFamily="34" charset="0"/>
                        <a:buChar char="•"/>
                      </a:pPr>
                      <a:r>
                        <a:rPr lang="en-US" sz="1200" baseline="0" dirty="0" smtClean="0">
                          <a:latin typeface="Arial" panose="020B0604020202020204" pitchFamily="34" charset="0"/>
                          <a:cs typeface="Arial" panose="020B0604020202020204" pitchFamily="34" charset="0"/>
                        </a:rPr>
                        <a:t>Attribute results are recorded when variable results are required</a:t>
                      </a:r>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41369780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305057003"/>
              </p:ext>
            </p:extLst>
          </p:nvPr>
        </p:nvGraphicFramePr>
        <p:xfrm>
          <a:off x="0" y="1384300"/>
          <a:ext cx="12191999" cy="5473700"/>
        </p:xfrm>
        <a:graphic>
          <a:graphicData uri="http://schemas.openxmlformats.org/drawingml/2006/table">
            <a:tbl>
              <a:tblPr firstRow="1" bandRow="1">
                <a:effectLst/>
                <a:tableStyleId>{5C22544A-7EE6-4342-B048-85BDC9FD1C3A}</a:tableStyleId>
              </a:tblPr>
              <a:tblGrid>
                <a:gridCol w="6089150"/>
                <a:gridCol w="6102849"/>
              </a:tblGrid>
              <a:tr h="3386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dirty="0" smtClean="0">
                          <a:ln>
                            <a:noFill/>
                          </a:ln>
                          <a:solidFill>
                            <a:prstClr val="white"/>
                          </a:solidFill>
                          <a:effectLst/>
                          <a:uLnTx/>
                          <a:uFillTx/>
                          <a:latin typeface="Arial" panose="020B0604020202020204" pitchFamily="34" charset="0"/>
                          <a:ea typeface="+mn-ea"/>
                          <a:cs typeface="Arial" panose="020B0604020202020204" pitchFamily="34" charset="0"/>
                        </a:rPr>
                        <a:t>Requirements</a:t>
                      </a:r>
                      <a:endParaRPr kumimoji="0" lang="en-US" sz="1800" b="1" i="0" u="none" strike="noStrike" kern="1200" cap="none" spc="0" normalizeH="0" baseline="0" dirty="0">
                        <a:ln>
                          <a:noFill/>
                        </a:ln>
                        <a:solidFill>
                          <a:prstClr val="white"/>
                        </a:solidFill>
                        <a:effectLst/>
                        <a:uLnTx/>
                        <a:uFillTx/>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Background</a:t>
                      </a:r>
                      <a:endParaRPr lang="en-US" dirty="0" smtClean="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r>
              <a:tr h="2218542">
                <a:tc>
                  <a:txBody>
                    <a:bodyPr/>
                    <a:lstStyle/>
                    <a:p>
                      <a:pPr marL="111125" marR="0" lvl="0" indent="-111125" algn="l" defTabSz="914400" rtl="0" eaLnBrk="1" fontAlgn="auto" latinLnBrk="0" hangingPunct="1">
                        <a:lnSpc>
                          <a:spcPct val="100000"/>
                        </a:lnSpc>
                        <a:spcBef>
                          <a:spcPts val="0"/>
                        </a:spcBef>
                        <a:spcAft>
                          <a:spcPts val="0"/>
                        </a:spcAft>
                        <a:buClrTx/>
                        <a:buSzTx/>
                        <a:buFontTx/>
                        <a:buNone/>
                        <a:tabLst/>
                        <a:defRPr/>
                      </a:pPr>
                      <a:r>
                        <a:rPr lang="en-US" sz="1200" b="1" i="0" kern="1200" dirty="0" smtClean="0">
                          <a:solidFill>
                            <a:schemeClr val="dk1"/>
                          </a:solidFill>
                          <a:effectLst/>
                          <a:latin typeface="Arial" panose="020B0604020202020204" pitchFamily="34" charset="0"/>
                          <a:ea typeface="+mn-ea"/>
                          <a:cs typeface="Arial" panose="020B0604020202020204" pitchFamily="34" charset="0"/>
                        </a:rPr>
                        <a:t>AS9100D 8.4.1</a:t>
                      </a:r>
                      <a:r>
                        <a:rPr lang="en-US" sz="1200" b="0" i="0" kern="1200" dirty="0" smtClean="0">
                          <a:solidFill>
                            <a:schemeClr val="dk1"/>
                          </a:solidFill>
                          <a:effectLst/>
                          <a:latin typeface="Arial" panose="020B0604020202020204" pitchFamily="34" charset="0"/>
                          <a:ea typeface="+mn-ea"/>
                          <a:cs typeface="Arial" panose="020B0604020202020204" pitchFamily="34" charset="0"/>
                        </a:rPr>
                        <a:t>:</a:t>
                      </a:r>
                      <a:r>
                        <a:rPr lang="en-US" sz="1200" b="1" i="0" kern="1200" dirty="0" smtClean="0">
                          <a:solidFill>
                            <a:schemeClr val="dk1"/>
                          </a:solidFill>
                          <a:effectLst/>
                          <a:latin typeface="Arial" panose="020B0604020202020204" pitchFamily="34" charset="0"/>
                          <a:ea typeface="+mn-ea"/>
                          <a:cs typeface="Arial" panose="020B0604020202020204" pitchFamily="34" charset="0"/>
                        </a:rPr>
                        <a:t> </a:t>
                      </a:r>
                      <a:r>
                        <a:rPr lang="en-US" sz="1200" i="1" kern="1200" dirty="0" smtClean="0">
                          <a:solidFill>
                            <a:schemeClr val="dk1"/>
                          </a:solidFill>
                          <a:effectLst/>
                          <a:latin typeface="Arial" panose="020B0604020202020204" pitchFamily="34" charset="0"/>
                          <a:ea typeface="+mn-ea"/>
                          <a:cs typeface="Arial" panose="020B0604020202020204" pitchFamily="34" charset="0"/>
                        </a:rPr>
                        <a:t>The organization shall ensure, when required, that customer-designated or approved external providers, including process sources (e.g., special processes), are used.</a:t>
                      </a:r>
                    </a:p>
                    <a:p>
                      <a:pPr marL="111125" marR="0" lvl="0" indent="-111125" algn="l" defTabSz="914400" rtl="0" eaLnBrk="1" fontAlgn="auto" latinLnBrk="0" hangingPunct="1">
                        <a:lnSpc>
                          <a:spcPct val="100000"/>
                        </a:lnSpc>
                        <a:spcBef>
                          <a:spcPts val="0"/>
                        </a:spcBef>
                        <a:spcAft>
                          <a:spcPts val="0"/>
                        </a:spcAft>
                        <a:buClrTx/>
                        <a:buSzTx/>
                        <a:buFontTx/>
                        <a:buNone/>
                        <a:tabLst/>
                        <a:defRPr/>
                      </a:pPr>
                      <a:r>
                        <a:rPr lang="en-US" sz="1200" b="1" i="0" kern="1200" dirty="0" smtClean="0">
                          <a:solidFill>
                            <a:schemeClr val="dk1"/>
                          </a:solidFill>
                          <a:effectLst/>
                          <a:latin typeface="Arial" panose="020B0604020202020204" pitchFamily="34" charset="0"/>
                          <a:ea typeface="+mn-ea"/>
                          <a:cs typeface="Arial" panose="020B0604020202020204" pitchFamily="34" charset="0"/>
                        </a:rPr>
                        <a:t>AS9102B 4.5</a:t>
                      </a:r>
                      <a:r>
                        <a:rPr lang="en-US" sz="1200" b="0" i="0" kern="1200" dirty="0" smtClean="0">
                          <a:solidFill>
                            <a:schemeClr val="dk1"/>
                          </a:solidFill>
                          <a:effectLst/>
                          <a:latin typeface="Arial" panose="020B0604020202020204" pitchFamily="34" charset="0"/>
                          <a:ea typeface="+mn-ea"/>
                          <a:cs typeface="Arial" panose="020B0604020202020204" pitchFamily="34" charset="0"/>
                        </a:rPr>
                        <a:t>: </a:t>
                      </a:r>
                      <a:r>
                        <a:rPr lang="en-US" sz="1200" i="1" kern="1200" dirty="0" smtClean="0">
                          <a:solidFill>
                            <a:schemeClr val="dk1"/>
                          </a:solidFill>
                          <a:effectLst/>
                          <a:latin typeface="Arial" panose="020B0604020202020204" pitchFamily="34" charset="0"/>
                          <a:ea typeface="+mn-ea"/>
                          <a:cs typeface="Arial" panose="020B0604020202020204" pitchFamily="34" charset="0"/>
                        </a:rPr>
                        <a:t>The organization shall conduct the following activities during product realization, when applicable, in support of FAI to ensure conformance with design characteristics:</a:t>
                      </a:r>
                    </a:p>
                    <a:p>
                      <a:pPr marL="234950" marR="0" lvl="0" indent="-111125" algn="l" defTabSz="914400" rtl="0" eaLnBrk="1" fontAlgn="auto" latinLnBrk="0" hangingPunct="1">
                        <a:lnSpc>
                          <a:spcPct val="100000"/>
                        </a:lnSpc>
                        <a:spcBef>
                          <a:spcPts val="0"/>
                        </a:spcBef>
                        <a:spcAft>
                          <a:spcPts val="0"/>
                        </a:spcAft>
                        <a:buClrTx/>
                        <a:buSzTx/>
                        <a:buFontTx/>
                        <a:buNone/>
                        <a:tabLst/>
                        <a:defRPr/>
                      </a:pPr>
                      <a:r>
                        <a:rPr lang="en-US" sz="1200" b="0" i="1" kern="1200" dirty="0" smtClean="0">
                          <a:solidFill>
                            <a:schemeClr val="dk1"/>
                          </a:solidFill>
                          <a:effectLst/>
                          <a:latin typeface="Arial" panose="020B0604020202020204" pitchFamily="34" charset="0"/>
                          <a:ea typeface="+mn-ea"/>
                          <a:cs typeface="Arial" panose="020B0604020202020204" pitchFamily="34" charset="0"/>
                        </a:rPr>
                        <a:t>d. </a:t>
                      </a:r>
                      <a:r>
                        <a:rPr lang="en-US" sz="1200" i="1" kern="1200" dirty="0" smtClean="0">
                          <a:solidFill>
                            <a:schemeClr val="dk1"/>
                          </a:solidFill>
                          <a:effectLst/>
                          <a:latin typeface="Arial" panose="020B0604020202020204" pitchFamily="34" charset="0"/>
                          <a:ea typeface="+mn-ea"/>
                          <a:cs typeface="Arial" panose="020B0604020202020204" pitchFamily="34" charset="0"/>
                        </a:rPr>
                        <a:t>Verify that required customer approved sources are utilized.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i="1" kern="1200" dirty="0" smtClean="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kern="1200" baseline="0" dirty="0" smtClean="0">
                          <a:solidFill>
                            <a:schemeClr val="tx1"/>
                          </a:solidFill>
                          <a:latin typeface="Arial" panose="020B0604020202020204" pitchFamily="34" charset="0"/>
                          <a:ea typeface="+mn-ea"/>
                          <a:cs typeface="Arial" panose="020B0604020202020204" pitchFamily="34" charset="0"/>
                        </a:rPr>
                        <a:t>Aerospace designs and production controls can require use of approved sources for materials, parts and processes.  Failure to use approved sources can result in product nonconformances, disruption to Boeing and its customers and damage the reputation of Boeing and its suppliers. </a:t>
                      </a:r>
                    </a:p>
                    <a:p>
                      <a:pPr algn="l"/>
                      <a:endParaRPr lang="en-US" sz="1200" kern="1200" baseline="0" dirty="0" smtClean="0">
                        <a:solidFill>
                          <a:schemeClr val="tx1"/>
                        </a:solidFill>
                        <a:latin typeface="Arial" panose="020B0604020202020204" pitchFamily="34" charset="0"/>
                        <a:ea typeface="+mn-ea"/>
                        <a:cs typeface="Arial" panose="020B0604020202020204" pitchFamily="34" charset="0"/>
                      </a:endParaRPr>
                    </a:p>
                    <a:p>
                      <a:pPr algn="l"/>
                      <a:r>
                        <a:rPr lang="en-US" sz="1200" kern="1200" baseline="0" dirty="0" smtClean="0">
                          <a:solidFill>
                            <a:schemeClr val="tx1"/>
                          </a:solidFill>
                          <a:latin typeface="Arial" panose="020B0604020202020204" pitchFamily="34" charset="0"/>
                          <a:ea typeface="+mn-ea"/>
                          <a:cs typeface="Arial" panose="020B0604020202020204" pitchFamily="34" charset="0"/>
                        </a:rPr>
                        <a:t>Every producer must understand the requirements to use approved sources, flow these requirements to their suppliers and ensure that everyone is using up to date approval information.</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63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Next Steps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Example / Opportunity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B800"/>
                    </a:solidFill>
                  </a:tcPr>
                </a:tc>
              </a:tr>
              <a:tr h="2577890">
                <a:tc>
                  <a:txBody>
                    <a:bodyPr/>
                    <a:lstStyle/>
                    <a:p>
                      <a:pPr marL="228600" indent="-228600" algn="l">
                        <a:buFont typeface="+mj-lt"/>
                        <a:buAutoNum type="arabicPeriod"/>
                      </a:pPr>
                      <a:r>
                        <a:rPr lang="en-US" sz="1200" baseline="0" dirty="0" smtClean="0">
                          <a:solidFill>
                            <a:schemeClr val="tx1"/>
                          </a:solidFill>
                          <a:latin typeface="Arial" panose="020B0604020202020204" pitchFamily="34" charset="0"/>
                          <a:cs typeface="Arial" panose="020B0604020202020204" pitchFamily="34" charset="0"/>
                        </a:rPr>
                        <a:t>Verify that affected personnel understand how to use D1-4426 to ensure special processes are performed by approved sources </a:t>
                      </a:r>
                    </a:p>
                    <a:p>
                      <a:pPr marL="457200" lvl="1" indent="0" algn="l">
                        <a:buFont typeface="+mj-lt"/>
                        <a:buNone/>
                      </a:pPr>
                      <a:r>
                        <a:rPr lang="en-US" sz="1200" baseline="0" dirty="0" smtClean="0">
                          <a:solidFill>
                            <a:schemeClr val="tx1"/>
                          </a:solidFill>
                          <a:latin typeface="Arial" panose="020B0604020202020204" pitchFamily="34" charset="0"/>
                          <a:cs typeface="Arial" panose="020B0604020202020204" pitchFamily="34" charset="0"/>
                          <a:hlinkClick r:id="rId2"/>
                        </a:rPr>
                        <a:t>http://active.boeing.com/doingbiz/d14426/index.cfm</a:t>
                      </a:r>
                      <a:r>
                        <a:rPr lang="en-US" sz="1200" baseline="0" dirty="0" smtClean="0">
                          <a:solidFill>
                            <a:schemeClr val="tx1"/>
                          </a:solidFill>
                          <a:latin typeface="Arial" panose="020B0604020202020204" pitchFamily="34" charset="0"/>
                          <a:cs typeface="Arial" panose="020B0604020202020204" pitchFamily="34" charset="0"/>
                        </a:rPr>
                        <a:t>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solidFill>
                            <a:schemeClr val="tx1"/>
                          </a:solidFill>
                          <a:latin typeface="Arial" panose="020B0604020202020204" pitchFamily="34" charset="0"/>
                          <a:cs typeface="Arial" panose="020B0604020202020204" pitchFamily="34" charset="0"/>
                        </a:rPr>
                        <a:t>Ensure that internal organizations and sub-tier suppliers understand how to use, and have access to, current Qualified Producer Lists (QPL)</a:t>
                      </a:r>
                    </a:p>
                    <a:p>
                      <a:pPr marL="228600" indent="-228600" algn="l">
                        <a:buFont typeface="+mj-lt"/>
                        <a:buAutoNum type="arabicPeriod"/>
                      </a:pPr>
                      <a:r>
                        <a:rPr lang="en-US" sz="1200" baseline="0" dirty="0" smtClean="0">
                          <a:solidFill>
                            <a:schemeClr val="tx1"/>
                          </a:solidFill>
                          <a:latin typeface="Arial" panose="020B0604020202020204" pitchFamily="34" charset="0"/>
                          <a:cs typeface="Arial" panose="020B0604020202020204" pitchFamily="34" charset="0"/>
                        </a:rPr>
                        <a:t>Verify that purchase contracts include requirements to use approved sources when applicable (e.g., special processes, designated fasteners, raw materials)</a:t>
                      </a:r>
                    </a:p>
                    <a:p>
                      <a:pPr marL="228600" indent="-228600" algn="l">
                        <a:buFont typeface="+mj-lt"/>
                        <a:buAutoNum type="arabicPeriod"/>
                      </a:pPr>
                      <a:r>
                        <a:rPr lang="en-US" sz="1200" baseline="0" dirty="0" smtClean="0">
                          <a:solidFill>
                            <a:schemeClr val="tx1"/>
                          </a:solidFill>
                          <a:latin typeface="Arial" panose="020B0604020202020204" pitchFamily="34" charset="0"/>
                          <a:cs typeface="Arial" panose="020B0604020202020204" pitchFamily="34" charset="0"/>
                        </a:rPr>
                        <a:t>Ensure receiving inspection processes verify that received materials or processes meet customer requirements, including certifications with the correct addresses and content, as applicable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Rectangle 5"/>
          <p:cNvSpPr/>
          <p:nvPr/>
        </p:nvSpPr>
        <p:spPr>
          <a:xfrm>
            <a:off x="0" y="-4014"/>
            <a:ext cx="1366985" cy="1380744"/>
          </a:xfrm>
          <a:prstGeom prst="rect">
            <a:avLst/>
          </a:prstGeom>
          <a:solidFill>
            <a:srgbClr val="76B800"/>
          </a:solidFill>
          <a:ln>
            <a:noFill/>
          </a:ln>
        </p:spPr>
        <p:txBody>
          <a:bodyPr wrap="square" lIns="91440" tIns="45720" rIns="91440" bIns="45720">
            <a:spAutoFit/>
          </a:bodyPr>
          <a:lstStyle/>
          <a:p>
            <a:pPr algn="ctr"/>
            <a:r>
              <a:rPr lang="en-US" sz="8200" b="1" dirty="0">
                <a:solidFill>
                  <a:schemeClr val="bg1"/>
                </a:solidFill>
                <a:latin typeface="Arial" panose="020B0604020202020204" pitchFamily="34" charset="0"/>
                <a:cs typeface="Arial" panose="020B0604020202020204" pitchFamily="34" charset="0"/>
              </a:rPr>
              <a:t>9</a:t>
            </a:r>
            <a:endParaRPr lang="en-US" sz="8200" b="1" cap="none" spc="0" dirty="0">
              <a:ln w="12700" cmpd="sng">
                <a:solidFill>
                  <a:schemeClr val="accent4"/>
                </a:solidFill>
                <a:prstDash val="solid"/>
              </a:ln>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7" name="Title 1"/>
          <p:cNvSpPr>
            <a:spLocks noGrp="1"/>
          </p:cNvSpPr>
          <p:nvPr>
            <p:ph type="title"/>
          </p:nvPr>
        </p:nvSpPr>
        <p:spPr>
          <a:xfrm>
            <a:off x="1482895" y="159516"/>
            <a:ext cx="8235288" cy="1113365"/>
          </a:xfrm>
        </p:spPr>
        <p:txBody>
          <a:bodyPr>
            <a:normAutofit/>
          </a:bodyPr>
          <a:lstStyle/>
          <a:p>
            <a:r>
              <a:rPr lang="en-US" sz="2400" dirty="0"/>
              <a:t>Ensure use of customer approved sources and materials, when </a:t>
            </a:r>
            <a:r>
              <a:rPr lang="en-US" sz="2400" dirty="0" smtClean="0"/>
              <a:t>required</a:t>
            </a:r>
            <a:endParaRPr lang="en-US" sz="2400" dirty="0"/>
          </a:p>
        </p:txBody>
      </p:sp>
      <p:sp>
        <p:nvSpPr>
          <p:cNvPr id="8" name="TextBox 7"/>
          <p:cNvSpPr txBox="1"/>
          <p:nvPr/>
        </p:nvSpPr>
        <p:spPr>
          <a:xfrm>
            <a:off x="9577141" y="4596923"/>
            <a:ext cx="2296017" cy="769441"/>
          </a:xfrm>
          <a:prstGeom prst="rect">
            <a:avLst/>
          </a:prstGeom>
          <a:noFill/>
        </p:spPr>
        <p:txBody>
          <a:bodyPr wrap="square" rtlCol="0">
            <a:spAutoFit/>
          </a:bodyPr>
          <a:lstStyle/>
          <a:p>
            <a:pPr lvl="0">
              <a:defRPr/>
            </a:pPr>
            <a:r>
              <a:rPr lang="en-US" sz="1100" i="1" dirty="0" smtClean="0">
                <a:latin typeface="Arial" panose="020B0604020202020204" pitchFamily="34" charset="0"/>
                <a:cs typeface="Arial" panose="020B0604020202020204" pitchFamily="34" charset="0"/>
              </a:rPr>
              <a:t>Manufacturer’s address on Certificate of Conformance does not match QPL manufacturer address</a:t>
            </a:r>
            <a:endParaRPr lang="en-US" sz="1100" i="1"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6226725" y="4419783"/>
            <a:ext cx="3031575" cy="1021676"/>
          </a:xfrm>
          <a:prstGeom prst="rect">
            <a:avLst/>
          </a:prstGeom>
          <a:ln>
            <a:solidFill>
              <a:schemeClr val="tx1"/>
            </a:solidFill>
          </a:ln>
        </p:spPr>
      </p:pic>
      <p:pic>
        <p:nvPicPr>
          <p:cNvPr id="2" name="Picture 1"/>
          <p:cNvPicPr>
            <a:picLocks noChangeAspect="1"/>
          </p:cNvPicPr>
          <p:nvPr/>
        </p:nvPicPr>
        <p:blipFill>
          <a:blip r:embed="rId4"/>
          <a:stretch>
            <a:fillRect/>
          </a:stretch>
        </p:blipFill>
        <p:spPr>
          <a:xfrm>
            <a:off x="8811095" y="5552878"/>
            <a:ext cx="3062063" cy="1049659"/>
          </a:xfrm>
          <a:prstGeom prst="rect">
            <a:avLst/>
          </a:prstGeom>
          <a:effectLst>
            <a:outerShdw blurRad="50800" dist="38100" dir="10800000" algn="r" rotWithShape="0">
              <a:prstClr val="black">
                <a:alpha val="40000"/>
              </a:prstClr>
            </a:outerShdw>
          </a:effectLst>
        </p:spPr>
      </p:pic>
    </p:spTree>
    <p:extLst>
      <p:ext uri="{BB962C8B-B14F-4D97-AF65-F5344CB8AC3E}">
        <p14:creationId xmlns:p14="http://schemas.microsoft.com/office/powerpoint/2010/main" val="41427481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0BDEE50252DFF45811F13524ECCB9D6" ma:contentTypeVersion="1" ma:contentTypeDescription="Create a new document." ma:contentTypeScope="" ma:versionID="e38bd6ee2b1375e4dc5c222010472610">
  <xsd:schema xmlns:xsd="http://www.w3.org/2001/XMLSchema" xmlns:xs="http://www.w3.org/2001/XMLSchema" xmlns:p="http://schemas.microsoft.com/office/2006/metadata/properties" xmlns:ns2="2029dd0e-d3cc-4c60-8499-ec893eebbd07" targetNamespace="http://schemas.microsoft.com/office/2006/metadata/properties" ma:root="true" ma:fieldsID="5672c6bd537a9c0db28e2de68d429dcb" ns2:_="">
    <xsd:import namespace="2029dd0e-d3cc-4c60-8499-ec893eebbd0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029dd0e-d3cc-4c60-8499-ec893eebbd0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E34BF4A-3954-4491-9BA4-0EE9116198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029dd0e-d3cc-4c60-8499-ec893eebbd0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DF340D6-CC2B-4349-9D62-05990C8779C3}">
  <ds:schemaRefs>
    <ds:schemaRef ds:uri="http://schemas.microsoft.com/sharepoint/v3/contenttype/forms"/>
  </ds:schemaRefs>
</ds:datastoreItem>
</file>

<file path=customXml/itemProps3.xml><?xml version="1.0" encoding="utf-8"?>
<ds:datastoreItem xmlns:ds="http://schemas.openxmlformats.org/officeDocument/2006/customXml" ds:itemID="{911D5036-1349-4674-AE39-75ECBFA59546}">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2029dd0e-d3cc-4c60-8499-ec893eebbd07"/>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14422</TotalTime>
  <Words>5243</Words>
  <Application>Microsoft Office PowerPoint</Application>
  <PresentationFormat>Widescreen</PresentationFormat>
  <Paragraphs>365</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Wingdings</vt:lpstr>
      <vt:lpstr>Office Theme</vt:lpstr>
      <vt:lpstr>Define the activities to be performed throughout the FAI process and identify the responsible organizations for those activities</vt:lpstr>
      <vt:lpstr>Ensure adequate resources are provided to complete FAI activities on the first production delivery parts and meet on-time delivery</vt:lpstr>
      <vt:lpstr>Ensure competency of all personnel performing First Article Inspection activities </vt:lpstr>
      <vt:lpstr>Define QMS health measures to ensure continued effectiveness of FAI planning and performance</vt:lpstr>
      <vt:lpstr>Determine design characteristic inspection methods,  sequencing and recording of results to support FAI</vt:lpstr>
      <vt:lpstr>Verify all design characteristics will be accounted for throughout the manufacturing process</vt:lpstr>
      <vt:lpstr>Extract DPD design characteristics both implicit and explicit (when utilizing Model Based Definition engineering) not fully defined within 2D drawings</vt:lpstr>
      <vt:lpstr>Determine need for and suitability of any designed tooling or qualified tooling to be used for product verification</vt:lpstr>
      <vt:lpstr>Ensure use of customer approved sources and materials, when required</vt:lpstr>
      <vt:lpstr>Ensure manufacturing planning and purchase documents call out the correct specifications and sources </vt:lpstr>
      <vt:lpstr>Identify and document in-process inspection/verification results necessary to demonstrate the conformity of products to their requirements, including requirements defined within process, material and finish specifications required for product realization </vt:lpstr>
      <vt:lpstr>Determine objective evidence to be included with FAI Report for each design characteristic, including process, material and finish specification requirements</vt:lpstr>
      <vt:lpstr>Evaluate the need to perform a full FAI or a partial FAI in the event of changes that invalidate the original results (e.g., engineering changes, production process changes, tooling changes – see AS9102 4.6).  This process must include documented information describing the results of the review of changes, the person(s) authorizing the change, and the decision to perform a full FAI or a partial FAI</vt:lpstr>
      <vt:lpstr>Ensure timely corrective actions are implemented to complete FAI</vt:lpstr>
    </vt:vector>
  </TitlesOfParts>
  <Company>The Boeing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Sizer, David D</dc:creator>
  <cp:lastModifiedBy>Terry, Michael N</cp:lastModifiedBy>
  <cp:revision>300</cp:revision>
  <dcterms:created xsi:type="dcterms:W3CDTF">2018-03-05T18:11:10Z</dcterms:created>
  <dcterms:modified xsi:type="dcterms:W3CDTF">2021-08-26T18:44:49Z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0x01010080BDEE50252DFF45811F13524ECCB9D6</vt:lpwstr>
  </property>
</Properties>
</file>